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08"/>
  </p:notesMasterIdLst>
  <p:handoutMasterIdLst>
    <p:handoutMasterId r:id="rId109"/>
  </p:handoutMasterIdLst>
  <p:sldIdLst>
    <p:sldId id="256" r:id="rId3"/>
    <p:sldId id="450" r:id="rId4"/>
    <p:sldId id="451" r:id="rId5"/>
    <p:sldId id="453" r:id="rId6"/>
    <p:sldId id="454" r:id="rId7"/>
    <p:sldId id="455" r:id="rId8"/>
    <p:sldId id="456" r:id="rId9"/>
    <p:sldId id="452" r:id="rId10"/>
    <p:sldId id="457" r:id="rId11"/>
    <p:sldId id="458" r:id="rId12"/>
    <p:sldId id="459" r:id="rId13"/>
    <p:sldId id="460" r:id="rId14"/>
    <p:sldId id="461" r:id="rId15"/>
    <p:sldId id="560" r:id="rId16"/>
    <p:sldId id="463" r:id="rId17"/>
    <p:sldId id="897" r:id="rId18"/>
    <p:sldId id="658" r:id="rId19"/>
    <p:sldId id="259" r:id="rId20"/>
    <p:sldId id="260" r:id="rId21"/>
    <p:sldId id="755" r:id="rId22"/>
    <p:sldId id="847" r:id="rId23"/>
    <p:sldId id="848" r:id="rId24"/>
    <p:sldId id="754" r:id="rId25"/>
    <p:sldId id="785" r:id="rId26"/>
    <p:sldId id="786" r:id="rId27"/>
    <p:sldId id="849" r:id="rId28"/>
    <p:sldId id="850" r:id="rId29"/>
    <p:sldId id="851" r:id="rId30"/>
    <p:sldId id="760" r:id="rId31"/>
    <p:sldId id="854" r:id="rId32"/>
    <p:sldId id="762" r:id="rId33"/>
    <p:sldId id="763" r:id="rId34"/>
    <p:sldId id="764" r:id="rId35"/>
    <p:sldId id="765" r:id="rId36"/>
    <p:sldId id="766" r:id="rId37"/>
    <p:sldId id="767" r:id="rId38"/>
    <p:sldId id="782" r:id="rId39"/>
    <p:sldId id="852" r:id="rId40"/>
    <p:sldId id="761" r:id="rId41"/>
    <p:sldId id="261" r:id="rId42"/>
    <p:sldId id="751" r:id="rId43"/>
    <p:sldId id="855" r:id="rId44"/>
    <p:sldId id="858" r:id="rId45"/>
    <p:sldId id="859" r:id="rId46"/>
    <p:sldId id="860" r:id="rId47"/>
    <p:sldId id="861" r:id="rId48"/>
    <p:sldId id="862" r:id="rId49"/>
    <p:sldId id="863" r:id="rId50"/>
    <p:sldId id="864" r:id="rId51"/>
    <p:sldId id="865" r:id="rId52"/>
    <p:sldId id="866" r:id="rId53"/>
    <p:sldId id="867" r:id="rId54"/>
    <p:sldId id="868" r:id="rId55"/>
    <p:sldId id="887" r:id="rId56"/>
    <p:sldId id="888" r:id="rId57"/>
    <p:sldId id="869" r:id="rId58"/>
    <p:sldId id="870" r:id="rId59"/>
    <p:sldId id="871" r:id="rId60"/>
    <p:sldId id="883" r:id="rId61"/>
    <p:sldId id="896" r:id="rId62"/>
    <p:sldId id="884" r:id="rId63"/>
    <p:sldId id="885" r:id="rId64"/>
    <p:sldId id="889" r:id="rId65"/>
    <p:sldId id="890" r:id="rId66"/>
    <p:sldId id="891" r:id="rId67"/>
    <p:sldId id="892" r:id="rId68"/>
    <p:sldId id="893" r:id="rId69"/>
    <p:sldId id="895" r:id="rId70"/>
    <p:sldId id="872" r:id="rId71"/>
    <p:sldId id="873" r:id="rId72"/>
    <p:sldId id="874" r:id="rId73"/>
    <p:sldId id="875" r:id="rId74"/>
    <p:sldId id="876" r:id="rId75"/>
    <p:sldId id="877" r:id="rId76"/>
    <p:sldId id="793" r:id="rId77"/>
    <p:sldId id="794" r:id="rId78"/>
    <p:sldId id="795" r:id="rId79"/>
    <p:sldId id="797" r:id="rId80"/>
    <p:sldId id="798" r:id="rId81"/>
    <p:sldId id="799" r:id="rId82"/>
    <p:sldId id="800" r:id="rId83"/>
    <p:sldId id="801" r:id="rId84"/>
    <p:sldId id="803" r:id="rId85"/>
    <p:sldId id="804" r:id="rId86"/>
    <p:sldId id="805" r:id="rId87"/>
    <p:sldId id="806" r:id="rId88"/>
    <p:sldId id="807" r:id="rId89"/>
    <p:sldId id="808" r:id="rId90"/>
    <p:sldId id="809" r:id="rId91"/>
    <p:sldId id="810" r:id="rId92"/>
    <p:sldId id="811" r:id="rId93"/>
    <p:sldId id="812" r:id="rId94"/>
    <p:sldId id="813" r:id="rId95"/>
    <p:sldId id="814" r:id="rId96"/>
    <p:sldId id="815" r:id="rId97"/>
    <p:sldId id="816" r:id="rId98"/>
    <p:sldId id="817" r:id="rId99"/>
    <p:sldId id="818" r:id="rId100"/>
    <p:sldId id="819" r:id="rId101"/>
    <p:sldId id="820" r:id="rId102"/>
    <p:sldId id="821" r:id="rId103"/>
    <p:sldId id="822" r:id="rId104"/>
    <p:sldId id="823" r:id="rId105"/>
    <p:sldId id="825" r:id="rId106"/>
    <p:sldId id="826" r:id="rId107"/>
  </p:sldIdLst>
  <p:sldSz cx="9144000" cy="6858000" type="screen4x3"/>
  <p:notesSz cx="6797675" cy="9926638"/>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9pPr>
  </p:defaultTextStyle>
  <p:extLst>
    <p:ext uri="{EFAFB233-063F-42B5-8137-9DF3F51BA10A}">
      <p15:sldGuideLst xmlns:p15="http://schemas.microsoft.com/office/powerpoint/2012/main">
        <p15:guide id="1" orient="horz" pos="2179">
          <p15:clr>
            <a:srgbClr val="A4A3A4"/>
          </p15:clr>
        </p15:guide>
        <p15:guide id="2" pos="28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C147B2"/>
    <a:srgbClr val="D79CCE"/>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576" autoAdjust="0"/>
  </p:normalViewPr>
  <p:slideViewPr>
    <p:cSldViewPr snapToGrid="0" snapToObjects="1" showGuides="1">
      <p:cViewPr varScale="1">
        <p:scale>
          <a:sx n="100" d="100"/>
          <a:sy n="100" d="100"/>
        </p:scale>
        <p:origin x="1368" y="52"/>
      </p:cViewPr>
      <p:guideLst>
        <p:guide orient="horz" pos="2179"/>
        <p:guide pos="28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handoutMaster" Target="handoutMasters/handout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p>
            <a:pPr lvl="0" algn="r"/>
            <a:fld id="{BB962C8B-B14F-4D97-AF65-F5344CB8AC3E}" type="datetime1">
              <a:rPr lang="en-US" sz="1200" dirty="0"/>
              <a:t>3/5/2024</a:t>
            </a:fld>
            <a:endParaRPr lang="en-US" sz="1200" dirty="0"/>
          </a:p>
        </p:txBody>
      </p:sp>
      <p:sp>
        <p:nvSpPr>
          <p:cNvPr id="4" name="Footer Placeholder 3"/>
          <p:cNvSpPr>
            <a:spLocks noGrp="1"/>
          </p:cNvSpPr>
          <p:nvPr>
            <p:ph type="ftr" sz="quarter" idx="2"/>
          </p:nvPr>
        </p:nvSpPr>
        <p:spPr>
          <a:xfrm>
            <a:off x="0" y="9428584"/>
            <a:ext cx="2945659" cy="496332"/>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50443" y="9428584"/>
            <a:ext cx="2945659" cy="496332"/>
          </a:xfrm>
          <a:prstGeom prst="rect">
            <a:avLst/>
          </a:prstGeom>
        </p:spPr>
        <p:txBody>
          <a:bodyPr vert="horz" lIns="91440" tIns="45720" rIns="91440" bIns="45720" rtlCol="0" anchor="b"/>
          <a:lstStyle/>
          <a:p>
            <a:pPr lvl="0" algn="r"/>
            <a:fld id="{9A0DB2DC-4C9A-4742-B13C-FB6460FD3503}" type="slidenum">
              <a:rPr lang="en-US" sz="1200" dirty="0"/>
              <a:t>‹#›</a:t>
            </a:fld>
            <a:endParaRPr lang="en-US" sz="1200"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p>
            <a:pPr lvl="0" algn="r"/>
            <a:fld id="{BB962C8B-B14F-4D97-AF65-F5344CB8AC3E}" type="datetime1">
              <a:rPr lang="en-US" sz="1200" dirty="0"/>
              <a:t>3/5/2024</a:t>
            </a:fld>
            <a:endParaRPr lang="en-US" sz="1200"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4572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9428584"/>
            <a:ext cx="2945659" cy="496332"/>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1440" tIns="45720" rIns="91440" bIns="45720" rtlCol="0" anchor="b"/>
          <a:lstStyle/>
          <a:p>
            <a:pPr lvl="0" algn="r"/>
            <a:fld id="{9A0DB2DC-4C9A-4742-B13C-FB6460FD3503}" type="slidenum">
              <a:rPr lang="en-US" sz="1200" dirty="0"/>
              <a:t>‹#›</a:t>
            </a:fld>
            <a:endParaRPr lang="en-US" sz="1200" dirty="0"/>
          </a:p>
        </p:txBody>
      </p:sp>
    </p:spTree>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Data_point" TargetMode="External"/><Relationship Id="rId7" Type="http://schemas.openxmlformats.org/officeDocument/2006/relationships/hyperlink" Target="http://en.wikipedia.org/wiki/Line_char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en.wikipedia.org/wiki/Aswan" TargetMode="External"/><Relationship Id="rId5" Type="http://schemas.openxmlformats.org/officeDocument/2006/relationships/hyperlink" Target="http://en.wikipedia.org/wiki/Nile" TargetMode="External"/><Relationship Id="rId4" Type="http://schemas.openxmlformats.org/officeDocument/2006/relationships/hyperlink" Target="http://en.wikipedia.org/wiki/Dow_Jones_Industrial_Avera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5874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p:sp>
      <p:sp>
        <p:nvSpPr>
          <p:cNvPr id="23554" name="Notes Placeholder 2"/>
          <p:cNvSpPr>
            <a:spLocks noGrp="1"/>
          </p:cNvSpPr>
          <p:nvPr>
            <p:ph type="body" idx="1"/>
          </p:nvPr>
        </p:nvSpPr>
        <p:spPr>
          <a:noFill/>
        </p:spPr>
        <p:txBody>
          <a:bodyPr/>
          <a:lstStyle/>
          <a:p>
            <a:r>
              <a:rPr lang="en-SG" dirty="0"/>
              <a:t>A </a:t>
            </a:r>
            <a:r>
              <a:rPr lang="en-SG" b="1" dirty="0"/>
              <a:t>time series</a:t>
            </a:r>
            <a:r>
              <a:rPr lang="en-SG" dirty="0"/>
              <a:t> is a sequence of </a:t>
            </a:r>
            <a:r>
              <a:rPr lang="en-SG" dirty="0">
                <a:hlinkClick r:id="rId3" tooltip="Data point"/>
              </a:rPr>
              <a:t>data points</a:t>
            </a:r>
            <a:r>
              <a:rPr lang="en-SG" dirty="0"/>
              <a:t>, measured typically at successive points in time spaced at uniform time intervals. Examples of time series are the daily closing value of the </a:t>
            </a:r>
            <a:r>
              <a:rPr lang="en-SG" dirty="0">
                <a:hlinkClick r:id="rId4" tooltip="Dow Jones Industrial Average"/>
              </a:rPr>
              <a:t>Dow Jones Industrial Average</a:t>
            </a:r>
            <a:r>
              <a:rPr lang="en-SG" dirty="0"/>
              <a:t> and the annual flow volume of the </a:t>
            </a:r>
            <a:r>
              <a:rPr lang="en-SG" dirty="0">
                <a:hlinkClick r:id="rId5" tooltip="Nile"/>
              </a:rPr>
              <a:t>Nile River</a:t>
            </a:r>
            <a:r>
              <a:rPr lang="en-SG" dirty="0"/>
              <a:t> at </a:t>
            </a:r>
            <a:r>
              <a:rPr lang="en-SG" dirty="0">
                <a:hlinkClick r:id="rId6" tooltip="Aswan"/>
              </a:rPr>
              <a:t>Aswan</a:t>
            </a:r>
            <a:r>
              <a:rPr lang="en-SG" dirty="0"/>
              <a:t>. Time series are very frequently plotted via </a:t>
            </a:r>
            <a:r>
              <a:rPr lang="en-SG" dirty="0">
                <a:hlinkClick r:id="rId7" tooltip="Line chart"/>
              </a:rPr>
              <a:t>line charts</a:t>
            </a:r>
            <a:r>
              <a:rPr lang="en-SG" dirty="0"/>
              <a:t>. </a:t>
            </a:r>
            <a:endParaRPr lang="en-US" dirty="0">
              <a:latin typeface="Arial" panose="020B0604020202020204" pitchFamily="34" charset="0"/>
              <a:ea typeface="MS PGothic" panose="020B0600070205080204" pitchFamily="-107" charset="-128"/>
              <a:cs typeface="MS PGothic" panose="020B0600070205080204" pitchFamily="-107" charset="-128"/>
            </a:endParaRPr>
          </a:p>
          <a:p>
            <a:r>
              <a:rPr lang="en-US" dirty="0">
                <a:latin typeface="Arial" panose="020B0604020202020204" pitchFamily="34" charset="0"/>
                <a:ea typeface="MS PGothic" panose="020B0600070205080204" pitchFamily="-107" charset="-128"/>
                <a:cs typeface="MS PGothic" panose="020B0600070205080204" pitchFamily="-107" charset="-128"/>
              </a:rPr>
              <a:t>Stream</a:t>
            </a:r>
            <a:r>
              <a:rPr lang="en-US" baseline="0" dirty="0">
                <a:latin typeface="Arial" panose="020B0604020202020204" pitchFamily="34" charset="0"/>
                <a:ea typeface="MS PGothic" panose="020B0600070205080204" pitchFamily="-107" charset="-128"/>
                <a:cs typeface="MS PGothic" panose="020B0600070205080204" pitchFamily="-107" charset="-128"/>
              </a:rPr>
              <a:t> data flow in and out a computer system continuously.</a:t>
            </a:r>
          </a:p>
          <a:p>
            <a:r>
              <a:rPr lang="en-US" baseline="0" dirty="0">
                <a:latin typeface="Arial" panose="020B0604020202020204" pitchFamily="34" charset="0"/>
                <a:ea typeface="MS PGothic" panose="020B0600070205080204" pitchFamily="-107" charset="-128"/>
                <a:cs typeface="MS PGothic" panose="020B0600070205080204" pitchFamily="-107" charset="-128"/>
              </a:rPr>
              <a:t>Impossible for store whole data or scan multiple times due to its huge volume</a:t>
            </a:r>
          </a:p>
          <a:p>
            <a:endParaRPr lang="en-US" baseline="0" dirty="0">
              <a:latin typeface="Arial" panose="020B0604020202020204" pitchFamily="34" charset="0"/>
              <a:ea typeface="MS PGothic" panose="020B0600070205080204" pitchFamily="-107" charset="-128"/>
              <a:cs typeface="MS PGothic" panose="020B0600070205080204" pitchFamily="-107" charset="-128"/>
            </a:endParaRPr>
          </a:p>
          <a:p>
            <a:r>
              <a:rPr lang="en-SG" dirty="0"/>
              <a:t>A </a:t>
            </a:r>
            <a:r>
              <a:rPr lang="en-SG" b="1" dirty="0"/>
              <a:t>time series</a:t>
            </a:r>
            <a:r>
              <a:rPr lang="en-SG" dirty="0"/>
              <a:t> is a sequence of </a:t>
            </a:r>
            <a:r>
              <a:rPr lang="en-SG" dirty="0">
                <a:hlinkClick r:id="rId3" tooltip="Data point"/>
              </a:rPr>
              <a:t>data points</a:t>
            </a:r>
            <a:r>
              <a:rPr lang="en-SG" dirty="0"/>
              <a:t>, measured typically at successive points in time spaced at uniform time intervals.</a:t>
            </a:r>
          </a:p>
          <a:p>
            <a:r>
              <a:rPr lang="en-SG" b="1" dirty="0"/>
              <a:t>Real-time data</a:t>
            </a:r>
            <a:r>
              <a:rPr lang="en-SG" dirty="0"/>
              <a:t> denotes information that is delivered immediately after collection. There is no delay in the timeliness of the information provided. Real-time data is often used for navigation or tracking</a:t>
            </a:r>
            <a:endParaRPr lang="en-US" dirty="0">
              <a:latin typeface="Arial" panose="020B0604020202020204" pitchFamily="34" charset="0"/>
              <a:ea typeface="MS PGothic" panose="020B0600070205080204" pitchFamily="-107" charset="-128"/>
              <a:cs typeface="MS PGothic" panose="020B0600070205080204" pitchFamily="-107" charset="-128"/>
            </a:endParaRPr>
          </a:p>
        </p:txBody>
      </p:sp>
      <p:sp>
        <p:nvSpPr>
          <p:cNvPr id="4" name="Slide Number Placeholder 3"/>
          <p:cNvSpPr>
            <a:spLocks noGrp="1"/>
          </p:cNvSpPr>
          <p:nvPr>
            <p:ph type="sldNum" sz="quarter" idx="5"/>
          </p:nvPr>
        </p:nvSpPr>
        <p:spPr/>
        <p:txBody>
          <a:bodyPr/>
          <a:lstStyle/>
          <a:p>
            <a:pPr>
              <a:defRPr/>
            </a:pPr>
            <a:fld id="{743A7B5D-894E-4C20-B9D0-08F6FE116654}" type="slidenum">
              <a:rPr lang="en-GB" smtClean="0"/>
              <a:t>21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ln>
            <a:solidFill>
              <a:srgbClr val="000000"/>
            </a:solidFill>
            <a:miter/>
          </a:ln>
        </p:spPr>
      </p:sp>
      <p:sp>
        <p:nvSpPr>
          <p:cNvPr id="59395" name="Rectangle 3"/>
          <p:cNvSpPr>
            <a:spLocks noGrp="1"/>
          </p:cNvSpPr>
          <p:nvPr>
            <p:ph type="body" idx="1"/>
          </p:nvPr>
        </p:nvSpPr>
        <p:spPr>
          <a:noFill/>
          <a:ln>
            <a:noFill/>
          </a:ln>
        </p:spPr>
        <p:txBody>
          <a:bodyPr wrap="square" lIns="91440" tIns="45720" rIns="91440" bIns="45720" anchor="t" anchorCtr="0"/>
          <a:lstStyle/>
          <a:p>
            <a:pPr lvl="0">
              <a:spcBef>
                <a:spcPct val="0"/>
              </a:spcBef>
            </a:pPr>
            <a:r>
              <a:rPr lang="en-US" altLang="zh-CN" dirty="0">
                <a:latin typeface="Arial" panose="020B0604020202020204" pitchFamily="34" charset="0"/>
              </a:rPr>
              <a:t>This is what an ICU looks like: ventilator, fluids, monitors; </a:t>
            </a:r>
          </a:p>
          <a:p>
            <a:pPr lvl="0">
              <a:spcBef>
                <a:spcPct val="0"/>
              </a:spcBef>
            </a:pPr>
            <a:r>
              <a:rPr lang="en-US" altLang="zh-CN" dirty="0">
                <a:latin typeface="Arial" panose="020B0604020202020204" pitchFamily="34" charset="0"/>
              </a:rPr>
              <a:t>~200 medical procedures per day, many potentially fatal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SG" sz="1300" i="1" dirty="0">
                <a:latin typeface="Times" pitchFamily="1" charset="0"/>
              </a:rPr>
              <a:t>Even can cause Overwhelming data frustration </a:t>
            </a:r>
          </a:p>
          <a:p>
            <a:endParaRPr lang="en-SG" sz="1300" i="1" dirty="0">
              <a:latin typeface="Times" pitchFamily="1" charset="0"/>
            </a:endParaRPr>
          </a:p>
          <a:p>
            <a:pPr lvl="1" eaLnBrk="1" hangingPunct="1">
              <a:lnSpc>
                <a:spcPct val="110000"/>
              </a:lnSpc>
            </a:pPr>
            <a:r>
              <a:rPr lang="en-US" sz="2100" dirty="0"/>
              <a:t>Extraction of interesting </a:t>
            </a:r>
            <a:r>
              <a:rPr lang="en-US" sz="1700" dirty="0"/>
              <a:t>(</a:t>
            </a:r>
            <a:r>
              <a:rPr lang="en-GB" sz="2100" u="sng" dirty="0"/>
              <a:t>non-trivial,</a:t>
            </a:r>
            <a:r>
              <a:rPr lang="en-GB" sz="2100" dirty="0"/>
              <a:t> </a:t>
            </a:r>
            <a:r>
              <a:rPr lang="en-GB" sz="2100" u="sng" dirty="0"/>
              <a:t>implicit</a:t>
            </a:r>
            <a:r>
              <a:rPr lang="en-GB" sz="2100" dirty="0"/>
              <a:t>, </a:t>
            </a:r>
            <a:r>
              <a:rPr lang="en-GB" sz="2100" u="sng" dirty="0"/>
              <a:t>previously unknown</a:t>
            </a:r>
            <a:r>
              <a:rPr lang="en-GB" sz="2100" dirty="0"/>
              <a:t> and </a:t>
            </a:r>
            <a:r>
              <a:rPr lang="en-GB" sz="2100" u="sng" dirty="0"/>
              <a:t>potentially useful)</a:t>
            </a:r>
            <a:r>
              <a:rPr lang="en-GB" sz="3000" dirty="0"/>
              <a:t> </a:t>
            </a:r>
            <a:r>
              <a:rPr lang="en-GB" sz="2100" dirty="0"/>
              <a:t>patterns or knowledge from huge amount of data</a:t>
            </a:r>
          </a:p>
          <a:p>
            <a:pPr lvl="1" eaLnBrk="1" hangingPunct="1">
              <a:lnSpc>
                <a:spcPct val="110000"/>
              </a:lnSpc>
            </a:pPr>
            <a:r>
              <a:rPr lang="en-US" sz="2100" dirty="0"/>
              <a:t>Data mining: a misnomer?</a:t>
            </a:r>
            <a:endParaRPr lang="en-GB" sz="1700" dirty="0"/>
          </a:p>
          <a:p>
            <a:pPr eaLnBrk="1" hangingPunct="1">
              <a:lnSpc>
                <a:spcPct val="110000"/>
              </a:lnSpc>
            </a:pPr>
            <a:r>
              <a:rPr lang="en-US" sz="2600" dirty="0"/>
              <a:t>Alternative names</a:t>
            </a:r>
          </a:p>
          <a:p>
            <a:pPr lvl="1" eaLnBrk="1" hangingPunct="1">
              <a:lnSpc>
                <a:spcPct val="110000"/>
              </a:lnSpc>
            </a:pPr>
            <a:r>
              <a:rPr lang="en-US" sz="2100" dirty="0"/>
              <a:t>Knowledge discovery (mining) in databases (KDD), knowledge extraction, data/pattern </a:t>
            </a:r>
            <a:r>
              <a:rPr lang="en-US" sz="2100" dirty="0" err="1"/>
              <a:t>analysi</a:t>
            </a:r>
            <a:endParaRPr lang="en-SG" dirty="0"/>
          </a:p>
        </p:txBody>
      </p:sp>
      <p:sp>
        <p:nvSpPr>
          <p:cNvPr id="4" name="Slide Number Placeholder 3"/>
          <p:cNvSpPr>
            <a:spLocks noGrp="1"/>
          </p:cNvSpPr>
          <p:nvPr>
            <p:ph type="sldNum" sz="quarter" idx="10"/>
          </p:nvPr>
        </p:nvSpPr>
        <p:spPr/>
        <p:txBody>
          <a:bodyPr/>
          <a:lstStyle/>
          <a:p>
            <a:fld id="{35CC4A81-733B-4C65-BA55-1C10DFD67033}" type="slidenum">
              <a:rPr lang="en-US" smtClean="0"/>
              <a:t>26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744538" y="836613"/>
            <a:ext cx="5553075" cy="4165600"/>
          </a:xfrm>
          <a:solidFill>
            <a:srgbClr val="FFFFFF"/>
          </a:solidFill>
        </p:spPr>
      </p:sp>
      <p:sp>
        <p:nvSpPr>
          <p:cNvPr id="47107" name="Rectangle 3"/>
          <p:cNvSpPr>
            <a:spLocks noGrp="1" noChangeArrowheads="1"/>
          </p:cNvSpPr>
          <p:nvPr>
            <p:ph type="body" idx="1"/>
          </p:nvPr>
        </p:nvSpPr>
        <p:spPr>
          <a:xfrm>
            <a:off x="937637" y="5276065"/>
            <a:ext cx="5161580" cy="4998668"/>
          </a:xfrm>
          <a:solidFill>
            <a:srgbClr val="FFFFFF"/>
          </a:solidFill>
          <a:ln>
            <a:solidFill>
              <a:srgbClr val="000000"/>
            </a:solidFill>
          </a:ln>
        </p:spPr>
        <p:txBody>
          <a:bodyPr lIns="95035" tIns="47517" rIns="95035" bIns="47517"/>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744538" y="836613"/>
            <a:ext cx="5553075" cy="4165600"/>
          </a:xfrm>
          <a:solidFill>
            <a:srgbClr val="FFFFFF"/>
          </a:solidFill>
        </p:spPr>
      </p:sp>
      <p:sp>
        <p:nvSpPr>
          <p:cNvPr id="48131" name="Rectangle 3"/>
          <p:cNvSpPr>
            <a:spLocks noGrp="1" noChangeArrowheads="1"/>
          </p:cNvSpPr>
          <p:nvPr>
            <p:ph type="body" idx="1"/>
          </p:nvPr>
        </p:nvSpPr>
        <p:spPr>
          <a:xfrm>
            <a:off x="937637" y="5276065"/>
            <a:ext cx="5161580" cy="4998668"/>
          </a:xfrm>
          <a:solidFill>
            <a:srgbClr val="FFFFFF"/>
          </a:solidFill>
          <a:ln>
            <a:solidFill>
              <a:srgbClr val="000000"/>
            </a:solidFill>
          </a:ln>
        </p:spPr>
        <p:txBody>
          <a:bodyPr lIns="95035" tIns="47517" rIns="95035" bIns="47517"/>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5264EE-F72C-49C5-92F8-BB7339B6EE5B}" type="slidenum">
              <a:rPr lang="en-US" smtClean="0"/>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850">
              <a:defRPr sz="2400">
                <a:solidFill>
                  <a:schemeClr val="tx1"/>
                </a:solidFill>
                <a:latin typeface="Times New Roman" panose="02020603050405020304" pitchFamily="-107" charset="0"/>
                <a:ea typeface="宋体" panose="02010600030101010101" pitchFamily="2" charset="-122"/>
              </a:defRPr>
            </a:lvl1pPr>
            <a:lvl2pPr marL="742950" indent="-285750" defTabSz="958850">
              <a:defRPr sz="2400">
                <a:solidFill>
                  <a:schemeClr val="tx1"/>
                </a:solidFill>
                <a:latin typeface="Times New Roman" panose="02020603050405020304" pitchFamily="-107" charset="0"/>
                <a:ea typeface="宋体" panose="02010600030101010101" pitchFamily="2" charset="-122"/>
              </a:defRPr>
            </a:lvl2pPr>
            <a:lvl3pPr marL="1143000" indent="-228600" defTabSz="958850">
              <a:defRPr sz="2400">
                <a:solidFill>
                  <a:schemeClr val="tx1"/>
                </a:solidFill>
                <a:latin typeface="Times New Roman" panose="02020603050405020304" pitchFamily="-107" charset="0"/>
                <a:ea typeface="宋体" panose="02010600030101010101" pitchFamily="2" charset="-122"/>
              </a:defRPr>
            </a:lvl3pPr>
            <a:lvl4pPr marL="1600200" indent="-228600" defTabSz="958850">
              <a:defRPr sz="2400">
                <a:solidFill>
                  <a:schemeClr val="tx1"/>
                </a:solidFill>
                <a:latin typeface="Times New Roman" panose="02020603050405020304" pitchFamily="-107" charset="0"/>
                <a:ea typeface="宋体" panose="02010600030101010101" pitchFamily="2" charset="-122"/>
              </a:defRPr>
            </a:lvl4pPr>
            <a:lvl5pPr marL="2057400" indent="-228600" defTabSz="958850">
              <a:defRPr sz="2400">
                <a:solidFill>
                  <a:schemeClr val="tx1"/>
                </a:solidFill>
                <a:latin typeface="Times New Roman" panose="02020603050405020304" pitchFamily="-107" charset="0"/>
                <a:ea typeface="宋体" panose="02010600030101010101" pitchFamily="2" charset="-122"/>
              </a:defRPr>
            </a:lvl5pPr>
            <a:lvl6pPr marL="2514600" indent="-228600" defTabSz="95885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6pPr>
            <a:lvl7pPr marL="2971800" indent="-228600" defTabSz="95885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7pPr>
            <a:lvl8pPr marL="3429000" indent="-228600" defTabSz="95885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8pPr>
            <a:lvl9pPr marL="3886200" indent="-228600" defTabSz="95885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9pPr>
          </a:lstStyle>
          <a:p>
            <a:fld id="{238B647E-A51E-4DCA-AEE5-BFE40D9BA067}" type="slidenum">
              <a:rPr lang="en-GB" altLang="en-US" sz="1300" smtClean="0"/>
              <a:t>38</a:t>
            </a:fld>
            <a:endParaRPr lang="en-GB" altLang="en-US" sz="1300"/>
          </a:p>
        </p:txBody>
      </p:sp>
      <p:sp>
        <p:nvSpPr>
          <p:cNvPr id="58371" name="Rectangle 2"/>
          <p:cNvSpPr>
            <a:spLocks noGrp="1" noRot="1" noChangeAspect="1" noChangeArrowheads="1" noTextEdit="1"/>
          </p:cNvSpPr>
          <p:nvPr>
            <p:ph type="sldImg"/>
          </p:nvPr>
        </p:nvSpPr>
        <p:spPr>
          <a:xfrm>
            <a:off x="746125" y="855663"/>
            <a:ext cx="5584825" cy="4189412"/>
          </a:xfrm>
        </p:spPr>
      </p:sp>
      <p:sp>
        <p:nvSpPr>
          <p:cNvPr id="58372" name="Rectangle 3"/>
          <p:cNvSpPr>
            <a:spLocks noGrp="1" noChangeArrowheads="1"/>
          </p:cNvSpPr>
          <p:nvPr>
            <p:ph type="body" idx="1"/>
          </p:nvPr>
        </p:nvSpPr>
        <p:spPr>
          <a:xfrm>
            <a:off x="954436" y="5298112"/>
            <a:ext cx="5169215" cy="49582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sz="1200" kern="1200" dirty="0">
                <a:solidFill>
                  <a:schemeClr val="tx1"/>
                </a:solidFill>
                <a:latin typeface="Arial" panose="020B0604020202020204" pitchFamily="34" charset="0"/>
                <a:ea typeface="+mn-ea"/>
                <a:cs typeface="+mn-cs"/>
              </a:rPr>
              <a:t>we (i.e., humans) have no problem distinguishing man/woman (even when the faces are half covered). But if we ask students/people whether they can give the classification rules they used, no one can write down a clear comprehensive set of rules that work with high precision.  Message: sometimes, the classification rules (built by machine learning) cannot easily translated to human-understandable rules and can only be represented in dense math formulas.</a:t>
            </a:r>
            <a:endParaRPr lang="en-SG" sz="1200" kern="1200" dirty="0">
              <a:solidFill>
                <a:schemeClr val="tx1"/>
              </a:solidFill>
              <a:latin typeface="Arial" panose="020B0604020202020204" pitchFamily="34" charset="0"/>
              <a:ea typeface="+mn-ea"/>
              <a:cs typeface="+mn-cs"/>
            </a:endParaRPr>
          </a:p>
          <a:p>
            <a:pPr eaLnBrk="1" hangingPunct="1"/>
            <a:endParaRPr lang="en-GB"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txBox="1">
            <a:spLocks noGrp="1"/>
          </p:cNvSpPr>
          <p:nvPr>
            <p:ph type="dt" sz="half"/>
          </p:nvPr>
        </p:nvSpPr>
        <p:spPr>
          <a:xfrm>
            <a:off x="3850443" y="0"/>
            <a:ext cx="2945659" cy="496332"/>
          </a:xfrm>
          <a:prstGeom prst="rect">
            <a:avLst/>
          </a:prstGeom>
          <a:noFill/>
          <a:ln w="9525">
            <a:noFill/>
          </a:ln>
        </p:spPr>
        <p:txBody>
          <a:bodyPr/>
          <a:lstStyle/>
          <a:p>
            <a:pPr lvl="0" algn="r"/>
            <a:fld id="{BB962C8B-B14F-4D97-AF65-F5344CB8AC3E}" type="datetime9">
              <a:rPr lang="en-US" sz="1200" dirty="0"/>
              <a:t>3/5/2024 8:53:26 PM</a:t>
            </a:fld>
            <a:endParaRPr lang="en-US" sz="1200" dirty="0"/>
          </a:p>
        </p:txBody>
      </p:sp>
      <p:sp>
        <p:nvSpPr>
          <p:cNvPr id="33795" name="Rectangle 7"/>
          <p:cNvSpPr txBox="1">
            <a:spLocks noGrp="1"/>
          </p:cNvSpPr>
          <p:nvPr>
            <p:ph type="sldNum" sz="quarter"/>
          </p:nvPr>
        </p:nvSpPr>
        <p:spPr>
          <a:xfrm>
            <a:off x="3850443" y="9428584"/>
            <a:ext cx="2945659" cy="496332"/>
          </a:xfrm>
          <a:prstGeom prst="rect">
            <a:avLst/>
          </a:prstGeom>
          <a:noFill/>
          <a:ln w="9525">
            <a:noFill/>
          </a:ln>
        </p:spPr>
        <p:txBody>
          <a:bodyPr anchor="b" anchorCtr="0"/>
          <a:lstStyle/>
          <a:p>
            <a:pPr lvl="0" algn="r"/>
            <a:fld id="{9A0DB2DC-4C9A-4742-B13C-FB6460FD3503}" type="slidenum">
              <a:rPr lang="en-US" sz="1200" dirty="0"/>
              <a:t>41</a:t>
            </a:fld>
            <a:endParaRPr lang="en-US" sz="1200" dirty="0"/>
          </a:p>
        </p:txBody>
      </p:sp>
      <p:sp>
        <p:nvSpPr>
          <p:cNvPr id="33796" name="Rectangle 2"/>
          <p:cNvSpPr>
            <a:spLocks noGrp="1" noRot="1" noChangeAspect="1" noTextEdit="1"/>
          </p:cNvSpPr>
          <p:nvPr>
            <p:ph type="sldImg"/>
          </p:nvPr>
        </p:nvSpPr>
        <p:spPr>
          <a:ln>
            <a:solidFill>
              <a:srgbClr val="000000"/>
            </a:solidFill>
            <a:miter/>
          </a:ln>
        </p:spPr>
      </p:sp>
      <p:sp>
        <p:nvSpPr>
          <p:cNvPr id="33797" name="Rectangle 3"/>
          <p:cNvSpPr>
            <a:spLocks noGrp="1"/>
          </p:cNvSpPr>
          <p:nvPr>
            <p:ph type="body" idx="1"/>
          </p:nvPr>
        </p:nvSpPr>
        <p:spPr>
          <a:noFill/>
          <a:ln>
            <a:noFill/>
          </a:ln>
        </p:spPr>
        <p:txBody>
          <a:bodyPr wrap="square" lIns="91440" tIns="45720" rIns="91440" bIns="45720" anchor="t" anchorCtr="0"/>
          <a:lstStyle/>
          <a:p>
            <a:pPr lvl="0">
              <a:spcBef>
                <a:spcPct val="0"/>
              </a:spcBef>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1363" y="835025"/>
            <a:ext cx="5556250" cy="4167188"/>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33B3DB2-5A12-45E8-8A2F-6BC3A7C9031B}" type="slidenum">
              <a:rPr lang="en-SG" smtClean="0"/>
              <a:t>43</a:t>
            </a:fld>
            <a:endParaRPr lang="en-SG"/>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E2C1AD-6511-4097-88DF-05AA0EE0CFF0}" type="slidenum">
              <a:rPr lang="en-US"/>
              <a:t>2</a:t>
            </a:fld>
            <a:endParaRPr lang="en-US"/>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844550"/>
            <a:ext cx="5527675" cy="414655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941388"/>
            <a:ext cx="6192837" cy="4645025"/>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txBox="1">
            <a:spLocks noGrp="1"/>
          </p:cNvSpPr>
          <p:nvPr>
            <p:ph type="dt" sz="half"/>
          </p:nvPr>
        </p:nvSpPr>
        <p:spPr>
          <a:xfrm>
            <a:off x="3850443" y="0"/>
            <a:ext cx="2945659" cy="496332"/>
          </a:xfrm>
          <a:prstGeom prst="rect">
            <a:avLst/>
          </a:prstGeom>
          <a:noFill/>
          <a:ln w="9525">
            <a:noFill/>
          </a:ln>
        </p:spPr>
        <p:txBody>
          <a:bodyPr/>
          <a:lstStyle/>
          <a:p>
            <a:pPr lvl="0" algn="r"/>
            <a:fld id="{BB962C8B-B14F-4D97-AF65-F5344CB8AC3E}" type="datetime9">
              <a:rPr lang="en-US" sz="1200" dirty="0"/>
              <a:t>3/5/2024 8:53:28 PM</a:t>
            </a:fld>
            <a:endParaRPr lang="en-US" sz="1200" dirty="0"/>
          </a:p>
        </p:txBody>
      </p:sp>
      <p:sp>
        <p:nvSpPr>
          <p:cNvPr id="39939" name="Rectangle 7"/>
          <p:cNvSpPr txBox="1">
            <a:spLocks noGrp="1"/>
          </p:cNvSpPr>
          <p:nvPr>
            <p:ph type="sldNum" sz="quarter"/>
          </p:nvPr>
        </p:nvSpPr>
        <p:spPr>
          <a:xfrm>
            <a:off x="3850443" y="9428584"/>
            <a:ext cx="2945659" cy="496332"/>
          </a:xfrm>
          <a:prstGeom prst="rect">
            <a:avLst/>
          </a:prstGeom>
          <a:noFill/>
          <a:ln w="9525">
            <a:noFill/>
          </a:ln>
        </p:spPr>
        <p:txBody>
          <a:bodyPr anchor="b" anchorCtr="0"/>
          <a:lstStyle/>
          <a:p>
            <a:pPr lvl="0" algn="r"/>
            <a:fld id="{9A0DB2DC-4C9A-4742-B13C-FB6460FD3503}" type="slidenum">
              <a:rPr lang="en-US" sz="1200" dirty="0"/>
              <a:t>54</a:t>
            </a:fld>
            <a:endParaRPr lang="en-US" sz="1200" dirty="0"/>
          </a:p>
        </p:txBody>
      </p:sp>
      <p:sp>
        <p:nvSpPr>
          <p:cNvPr id="39940" name="Rectangle 2"/>
          <p:cNvSpPr>
            <a:spLocks noGrp="1" noRot="1" noChangeAspect="1" noTextEdit="1"/>
          </p:cNvSpPr>
          <p:nvPr>
            <p:ph type="sldImg"/>
          </p:nvPr>
        </p:nvSpPr>
        <p:spPr>
          <a:ln>
            <a:solidFill>
              <a:srgbClr val="000000"/>
            </a:solidFill>
            <a:miter/>
          </a:ln>
        </p:spPr>
      </p:sp>
      <p:sp>
        <p:nvSpPr>
          <p:cNvPr id="39941" name="Rectangle 3"/>
          <p:cNvSpPr>
            <a:spLocks noGrp="1"/>
          </p:cNvSpPr>
          <p:nvPr>
            <p:ph type="body" idx="1"/>
          </p:nvPr>
        </p:nvSpPr>
        <p:spPr>
          <a:noFill/>
          <a:ln>
            <a:noFill/>
          </a:ln>
        </p:spPr>
        <p:txBody>
          <a:bodyPr wrap="square" lIns="91440" tIns="45720" rIns="91440" bIns="45720" anchor="t" anchorCtr="0"/>
          <a:lstStyle/>
          <a:p>
            <a:pPr lvl="0">
              <a:spcBef>
                <a:spcPct val="0"/>
              </a:spcBef>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txBox="1">
            <a:spLocks noGrp="1"/>
          </p:cNvSpPr>
          <p:nvPr>
            <p:ph type="dt" sz="half"/>
          </p:nvPr>
        </p:nvSpPr>
        <p:spPr>
          <a:xfrm>
            <a:off x="3850443" y="0"/>
            <a:ext cx="2945659" cy="496332"/>
          </a:xfrm>
          <a:prstGeom prst="rect">
            <a:avLst/>
          </a:prstGeom>
          <a:noFill/>
          <a:ln w="9525">
            <a:noFill/>
          </a:ln>
        </p:spPr>
        <p:txBody>
          <a:bodyPr/>
          <a:lstStyle/>
          <a:p>
            <a:pPr lvl="0" algn="r"/>
            <a:fld id="{BB962C8B-B14F-4D97-AF65-F5344CB8AC3E}" type="datetime9">
              <a:rPr lang="en-US" sz="1200" dirty="0"/>
              <a:t>3/5/2024 8:53:28 PM</a:t>
            </a:fld>
            <a:endParaRPr lang="en-US" sz="1200" dirty="0"/>
          </a:p>
        </p:txBody>
      </p:sp>
      <p:sp>
        <p:nvSpPr>
          <p:cNvPr id="41987" name="Rectangle 7"/>
          <p:cNvSpPr txBox="1">
            <a:spLocks noGrp="1"/>
          </p:cNvSpPr>
          <p:nvPr>
            <p:ph type="sldNum" sz="quarter"/>
          </p:nvPr>
        </p:nvSpPr>
        <p:spPr>
          <a:xfrm>
            <a:off x="3850443" y="9428584"/>
            <a:ext cx="2945659" cy="496332"/>
          </a:xfrm>
          <a:prstGeom prst="rect">
            <a:avLst/>
          </a:prstGeom>
          <a:noFill/>
          <a:ln w="9525">
            <a:noFill/>
          </a:ln>
        </p:spPr>
        <p:txBody>
          <a:bodyPr anchor="b" anchorCtr="0"/>
          <a:lstStyle/>
          <a:p>
            <a:pPr lvl="0" algn="r"/>
            <a:fld id="{9A0DB2DC-4C9A-4742-B13C-FB6460FD3503}" type="slidenum">
              <a:rPr lang="en-US" sz="1200" dirty="0"/>
              <a:t>55</a:t>
            </a:fld>
            <a:endParaRPr lang="en-US" sz="1200" dirty="0"/>
          </a:p>
        </p:txBody>
      </p:sp>
      <p:sp>
        <p:nvSpPr>
          <p:cNvPr id="41988" name="Rectangle 2"/>
          <p:cNvSpPr>
            <a:spLocks noGrp="1" noRot="1" noChangeAspect="1" noTextEdit="1"/>
          </p:cNvSpPr>
          <p:nvPr>
            <p:ph type="sldImg"/>
          </p:nvPr>
        </p:nvSpPr>
        <p:spPr>
          <a:ln>
            <a:solidFill>
              <a:srgbClr val="000000"/>
            </a:solidFill>
            <a:miter/>
          </a:ln>
        </p:spPr>
      </p:sp>
      <p:sp>
        <p:nvSpPr>
          <p:cNvPr id="41989" name="Rectangle 3"/>
          <p:cNvSpPr>
            <a:spLocks noGrp="1"/>
          </p:cNvSpPr>
          <p:nvPr>
            <p:ph type="body" idx="1"/>
          </p:nvPr>
        </p:nvSpPr>
        <p:spPr>
          <a:noFill/>
          <a:ln>
            <a:noFill/>
          </a:ln>
        </p:spPr>
        <p:txBody>
          <a:bodyPr wrap="square" lIns="91440" tIns="45720" rIns="91440" bIns="45720" anchor="t" anchorCtr="0"/>
          <a:lstStyle/>
          <a:p>
            <a:pPr lvl="0">
              <a:spcBef>
                <a:spcPct val="0"/>
              </a:spcBef>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Slide Number Placeholder 3"/>
          <p:cNvSpPr>
            <a:spLocks noGrp="1"/>
          </p:cNvSpPr>
          <p:nvPr>
            <p:ph type="sldNum" sz="quarter" idx="10"/>
          </p:nvPr>
        </p:nvSpPr>
        <p:spPr/>
        <p:txBody>
          <a:bodyPr/>
          <a:lstStyle/>
          <a:p>
            <a:fld id="{463E78AF-44E6-44A6-8735-36DF272A0A52}" type="slidenum">
              <a:rPr lang="zh-CN" altLang="en-US"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746125" y="836613"/>
            <a:ext cx="5551488" cy="4165600"/>
          </a:xfrm>
        </p:spPr>
      </p:sp>
      <p:sp>
        <p:nvSpPr>
          <p:cNvPr id="54275" name="Rectangle 3"/>
          <p:cNvSpPr>
            <a:spLocks noGrp="1" noChangeArrowheads="1"/>
          </p:cNvSpPr>
          <p:nvPr>
            <p:ph type="body" idx="1"/>
          </p:nvPr>
        </p:nvSpPr>
        <p:spPr>
          <a:xfrm>
            <a:off x="937637" y="5276065"/>
            <a:ext cx="5161580" cy="4998668"/>
          </a:xfrm>
          <a:noFill/>
          <a:ln w="9525"/>
        </p:spPr>
        <p:txBody>
          <a:bodyPr lIns="95027" tIns="47514" rIns="95027" bIns="47514"/>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Rot="1" noChangeAspect="1" noChangeArrowheads="1" noTextEdit="1"/>
          </p:cNvSpPr>
          <p:nvPr>
            <p:ph type="sldImg"/>
          </p:nvPr>
        </p:nvSpPr>
        <p:spPr>
          <a:xfrm>
            <a:off x="744538" y="836613"/>
            <a:ext cx="5553075" cy="4165600"/>
          </a:xfrm>
        </p:spPr>
      </p:sp>
      <p:sp>
        <p:nvSpPr>
          <p:cNvPr id="765955" name="Rectangle 3"/>
          <p:cNvSpPr>
            <a:spLocks noGrp="1" noChangeArrowheads="1"/>
          </p:cNvSpPr>
          <p:nvPr>
            <p:ph type="body" idx="1"/>
          </p:nvPr>
        </p:nvSpPr>
        <p:spPr>
          <a:xfrm>
            <a:off x="937638" y="5276065"/>
            <a:ext cx="5161580" cy="4998668"/>
          </a:xfrm>
        </p:spPr>
        <p:txBody>
          <a:bodyPr lIns="99863" tIns="49931" rIns="99863" bIns="49931"/>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DDFD519-5FC1-4296-82DF-8CC5CEA548E5}" type="slidenum">
              <a:rPr lang="en-US"/>
              <a:t>60</a:t>
            </a:fld>
            <a:endParaRPr lang="en-US"/>
          </a:p>
        </p:txBody>
      </p:sp>
      <p:sp>
        <p:nvSpPr>
          <p:cNvPr id="45058" name="Rectangle 2"/>
          <p:cNvSpPr>
            <a:spLocks noGrp="1" noRot="1" noChangeAspect="1" noChangeArrowheads="1" noTextEdit="1"/>
          </p:cNvSpPr>
          <p:nvPr>
            <p:ph type="sldImg"/>
          </p:nvPr>
        </p:nvSpPr>
        <p:spPr/>
      </p:sp>
      <p:sp>
        <p:nvSpPr>
          <p:cNvPr id="45059" name="Rectangle 3"/>
          <p:cNvSpPr>
            <a:spLocks noGrp="1" noChangeArrowheads="1"/>
          </p:cNvSpPr>
          <p:nvPr>
            <p:ph type="body" idx="1"/>
          </p:nvPr>
        </p:nvSpPr>
        <p:spPr/>
        <p:txBody>
          <a:bodyPr/>
          <a:lstStyle/>
          <a:p>
            <a:r>
              <a:rPr lang="en-US" b="1" dirty="0"/>
              <a:t>Normal weight ranges: Body mass index (BMI)</a:t>
            </a:r>
            <a:endParaRPr lang="en-US" dirty="0"/>
          </a:p>
          <a:p>
            <a:r>
              <a:rPr lang="en-US" dirty="0"/>
              <a:t>Underweight: BMI is less than 18.5</a:t>
            </a:r>
          </a:p>
          <a:p>
            <a:r>
              <a:rPr lang="en-US" dirty="0"/>
              <a:t>Normal weight: BMI is 18.5 to 24.9</a:t>
            </a:r>
          </a:p>
          <a:p>
            <a:r>
              <a:rPr lang="en-US" dirty="0"/>
              <a:t>Overweight: BMI is 25 to 29.9</a:t>
            </a:r>
          </a:p>
          <a:p>
            <a:r>
              <a:rPr lang="en-US" dirty="0"/>
              <a:t>Obese: BMI is 30 or more</a:t>
            </a:r>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DB7C748-E3BB-4A61-A39F-134C460B9E85}" type="slidenum">
              <a:rPr lang="en-US"/>
              <a:t>61</a:t>
            </a:fld>
            <a:endParaRPr lang="en-US"/>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5264EE-F72C-49C5-92F8-BB7339B6EE5B}" type="slidenum">
              <a:rPr lang="en-US" smtClean="0"/>
              <a:t>62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2140C6-62A8-40E1-B715-6278C8D9DF6D}" type="slidenum">
              <a:rPr lang="en-US"/>
              <a:t>69</a:t>
            </a:fld>
            <a:endParaRPr lang="en-US"/>
          </a:p>
        </p:txBody>
      </p:sp>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Ratio &lt;4.51</a:t>
            </a:r>
          </a:p>
          <a:p>
            <a:r>
              <a:rPr lang="en-US" dirty="0"/>
              <a:t>Total </a:t>
            </a:r>
            <a:r>
              <a:rPr lang="en-US" dirty="0" err="1"/>
              <a:t>chelesterol</a:t>
            </a:r>
            <a:r>
              <a:rPr lang="en-US" dirty="0"/>
              <a:t>&lt;200</a:t>
            </a:r>
          </a:p>
          <a:p>
            <a:r>
              <a:rPr lang="en-US" dirty="0"/>
              <a:t>HDL&gt;40</a:t>
            </a:r>
          </a:p>
          <a:p>
            <a:r>
              <a:rPr lang="en-US"/>
              <a:t>LDL&lt;130</a:t>
            </a:r>
            <a:endParaRPr lang="en-US" dirty="0"/>
          </a:p>
          <a:p>
            <a:endParaRPr lang="en-US" dirty="0"/>
          </a:p>
          <a:p>
            <a:r>
              <a:rPr lang="en-US" dirty="0"/>
              <a:t> </a:t>
            </a:r>
          </a:p>
          <a:p>
            <a:r>
              <a:rPr lang="en-US" dirty="0"/>
              <a:t>Key ideas</a:t>
            </a:r>
            <a:r>
              <a:rPr lang="en-US" baseline="0" dirty="0"/>
              <a:t> and issues</a:t>
            </a:r>
          </a:p>
          <a:p>
            <a:endParaRPr lang="en-US" baseline="0" dirty="0"/>
          </a:p>
          <a:p>
            <a:r>
              <a:rPr lang="en-US" baseline="0" dirty="0"/>
              <a:t>K-means will converge for most of the similarity measures we have taught</a:t>
            </a:r>
            <a:endParaRPr lang="en-US" dirty="0"/>
          </a:p>
        </p:txBody>
      </p:sp>
      <p:sp>
        <p:nvSpPr>
          <p:cNvPr id="4" name="Slide Number Placeholder 3"/>
          <p:cNvSpPr>
            <a:spLocks noGrp="1"/>
          </p:cNvSpPr>
          <p:nvPr>
            <p:ph type="sldNum" sz="quarter" idx="10"/>
          </p:nvPr>
        </p:nvSpPr>
        <p:spPr/>
        <p:txBody>
          <a:bodyPr/>
          <a:lstStyle/>
          <a:p>
            <a:fld id="{E45264EE-F72C-49C5-92F8-BB7339B6EE5B}" type="slidenum">
              <a:rPr lang="en-US" smtClean="0"/>
              <a:t>70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dirty="0"/>
              <a:t>Unlike classification, which analyze</a:t>
            </a:r>
            <a:r>
              <a:rPr lang="en-US" altLang="zh-CN" sz="1200" dirty="0"/>
              <a:t>s</a:t>
            </a:r>
            <a:r>
              <a:rPr lang="en-US" sz="1200" dirty="0"/>
              <a:t> class-labeled data objects, clustering analyzes data without class labels</a:t>
            </a:r>
          </a:p>
          <a:p>
            <a:endParaRPr lang="en-SG" dirty="0"/>
          </a:p>
        </p:txBody>
      </p:sp>
      <p:sp>
        <p:nvSpPr>
          <p:cNvPr id="4" name="Slide Number Placeholder 3"/>
          <p:cNvSpPr>
            <a:spLocks noGrp="1"/>
          </p:cNvSpPr>
          <p:nvPr>
            <p:ph type="sldNum" sz="quarter" idx="10"/>
          </p:nvPr>
        </p:nvSpPr>
        <p:spPr/>
        <p:txBody>
          <a:bodyPr/>
          <a:lstStyle/>
          <a:p>
            <a:pPr>
              <a:defRPr/>
            </a:pPr>
            <a:fld id="{60435119-700C-4990-9B10-2C2107052478}" type="slidenum">
              <a:rPr lang="en-GB" smtClean="0"/>
              <a:t>71</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746125" y="836613"/>
            <a:ext cx="5551488" cy="4165600"/>
          </a:xfrm>
        </p:spPr>
      </p:sp>
      <p:sp>
        <p:nvSpPr>
          <p:cNvPr id="55299" name="Rectangle 3"/>
          <p:cNvSpPr>
            <a:spLocks noGrp="1" noChangeArrowheads="1"/>
          </p:cNvSpPr>
          <p:nvPr>
            <p:ph type="body" idx="1"/>
          </p:nvPr>
        </p:nvSpPr>
        <p:spPr>
          <a:xfrm>
            <a:off x="937637" y="5276065"/>
            <a:ext cx="5161580" cy="4998668"/>
          </a:xfrm>
          <a:noFill/>
          <a:ln w="9525"/>
        </p:spPr>
        <p:txBody>
          <a:bodyPr lIns="95027" tIns="47514" rIns="95027" bIns="47514"/>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746125" y="836613"/>
            <a:ext cx="5551488" cy="4165600"/>
          </a:xfrm>
        </p:spPr>
      </p:sp>
      <p:sp>
        <p:nvSpPr>
          <p:cNvPr id="56323" name="Rectangle 3"/>
          <p:cNvSpPr>
            <a:spLocks noGrp="1" noChangeArrowheads="1"/>
          </p:cNvSpPr>
          <p:nvPr>
            <p:ph type="body" idx="1"/>
          </p:nvPr>
        </p:nvSpPr>
        <p:spPr>
          <a:xfrm>
            <a:off x="937637" y="5276065"/>
            <a:ext cx="5161580" cy="4998668"/>
          </a:xfrm>
          <a:noFill/>
          <a:ln w="9525"/>
        </p:spPr>
        <p:txBody>
          <a:bodyPr lIns="95027" tIns="47514" rIns="95027" bIns="47514"/>
          <a:lstStyle/>
          <a:p>
            <a:r>
              <a:rPr lang="en-US" dirty="0"/>
              <a:t>With training data, revised by human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en-US" dirty="0">
                <a:latin typeface="Times New Roman" panose="02020603050405020304" pitchFamily="-107" charset="0"/>
                <a:cs typeface="Times New Roman" panose="02020603050405020304" pitchFamily="-107" charset="0"/>
              </a:rPr>
              <a:t>Learn the basic data mining tools: Weka, R </a:t>
            </a:r>
          </a:p>
          <a:p>
            <a:pPr marL="0" marR="0" lvl="1" indent="0" algn="l" defTabSz="914400" rtl="0" eaLnBrk="1" fontAlgn="base" latinLnBrk="0" hangingPunct="1">
              <a:lnSpc>
                <a:spcPct val="100000"/>
              </a:lnSpc>
              <a:spcBef>
                <a:spcPct val="30000"/>
              </a:spcBef>
              <a:spcAft>
                <a:spcPct val="0"/>
              </a:spcAft>
              <a:buClrTx/>
              <a:buSzTx/>
              <a:buFontTx/>
              <a:buNone/>
              <a:defRPr/>
            </a:pPr>
            <a:endParaRPr lang="en-US" sz="2800" dirty="0">
              <a:latin typeface="Times New Roman" panose="02020603050405020304" pitchFamily="-107" charset="0"/>
              <a:cs typeface="Times New Roman" panose="02020603050405020304" pitchFamily="-107" charset="0"/>
            </a:endParaRPr>
          </a:p>
          <a:p>
            <a:pPr marL="0" marR="0" lvl="1" indent="0" algn="l" defTabSz="914400" rtl="0" eaLnBrk="1" fontAlgn="base" latinLnBrk="0" hangingPunct="1">
              <a:lnSpc>
                <a:spcPct val="100000"/>
              </a:lnSpc>
              <a:spcBef>
                <a:spcPct val="30000"/>
              </a:spcBef>
              <a:spcAft>
                <a:spcPct val="0"/>
              </a:spcAft>
              <a:buClrTx/>
              <a:buSzTx/>
              <a:buFontTx/>
              <a:buNone/>
              <a:defRPr/>
            </a:pPr>
            <a:r>
              <a:rPr lang="en-US" sz="2800" dirty="0">
                <a:latin typeface="Times New Roman" panose="02020603050405020304" pitchFamily="-107" charset="0"/>
                <a:cs typeface="Times New Roman" panose="02020603050405020304" pitchFamily="-107" charset="0"/>
              </a:rPr>
              <a:t>Many data mining tasks will be data specific and application driven </a:t>
            </a:r>
          </a:p>
          <a:p>
            <a:pPr marL="0" marR="0" lvl="1" indent="0" algn="l" defTabSz="914400" rtl="0" eaLnBrk="1" fontAlgn="base" latinLnBrk="0" hangingPunct="1">
              <a:lnSpc>
                <a:spcPct val="100000"/>
              </a:lnSpc>
              <a:spcBef>
                <a:spcPct val="30000"/>
              </a:spcBef>
              <a:spcAft>
                <a:spcPct val="0"/>
              </a:spcAft>
              <a:buClrTx/>
              <a:buSzTx/>
              <a:buFontTx/>
              <a:buNone/>
              <a:defRPr/>
            </a:pPr>
            <a:endParaRPr lang="en-US" sz="2800" dirty="0">
              <a:latin typeface="Times New Roman" panose="02020603050405020304" pitchFamily="-107" charset="0"/>
              <a:cs typeface="Times New Roman" panose="02020603050405020304" pitchFamily="-107" charset="0"/>
            </a:endParaRPr>
          </a:p>
          <a:p>
            <a:endParaRPr lang="en-SG" dirty="0"/>
          </a:p>
        </p:txBody>
      </p:sp>
      <p:sp>
        <p:nvSpPr>
          <p:cNvPr id="4" name="Slide Number Placeholder 3"/>
          <p:cNvSpPr>
            <a:spLocks noGrp="1"/>
          </p:cNvSpPr>
          <p:nvPr>
            <p:ph type="sldNum" sz="quarter" idx="10"/>
          </p:nvPr>
        </p:nvSpPr>
        <p:spPr/>
        <p:txBody>
          <a:bodyPr/>
          <a:lstStyle/>
          <a:p>
            <a:fld id="{8055B009-28AD-44CC-9CA9-7B4B891F7BE2}" type="slidenum">
              <a:rPr lang="en-US" smtClean="0"/>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746125" y="836613"/>
            <a:ext cx="5551488" cy="4165600"/>
          </a:xfrm>
        </p:spPr>
      </p:sp>
      <p:sp>
        <p:nvSpPr>
          <p:cNvPr id="57347" name="Rectangle 3"/>
          <p:cNvSpPr>
            <a:spLocks noGrp="1" noChangeArrowheads="1"/>
          </p:cNvSpPr>
          <p:nvPr>
            <p:ph type="body" idx="1"/>
          </p:nvPr>
        </p:nvSpPr>
        <p:spPr>
          <a:xfrm>
            <a:off x="937637" y="5276065"/>
            <a:ext cx="5161580" cy="4998668"/>
          </a:xfrm>
          <a:noFill/>
          <a:ln w="9525"/>
        </p:spPr>
        <p:txBody>
          <a:bodyPr lIns="95027" tIns="47514" rIns="95027" bIns="47514"/>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E2C1AD-6511-4097-88DF-05AA0EE0CFF0}" type="slidenum">
              <a:rPr lang="en-US"/>
              <a:t>75</a:t>
            </a:fld>
            <a:endParaRPr lang="en-US"/>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E2C1AD-6511-4097-88DF-05AA0EE0CFF0}" type="slidenum">
              <a:rPr lang="en-US"/>
              <a:t>83</a:t>
            </a:fld>
            <a:endParaRPr lang="en-US"/>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defRPr/>
            </a:pPr>
            <a:r>
              <a:rPr lang="en-US" dirty="0"/>
              <a:t>Sequential Pattern Mining (Tentatively </a:t>
            </a:r>
            <a:r>
              <a:rPr lang="en-US" altLang="zh-CN" dirty="0"/>
              <a:t>0.5</a:t>
            </a:r>
            <a:r>
              <a:rPr lang="en-US" dirty="0"/>
              <a:t> Lecture)</a:t>
            </a:r>
          </a:p>
          <a:p>
            <a:endParaRPr lang="en-SG" dirty="0"/>
          </a:p>
        </p:txBody>
      </p:sp>
      <p:sp>
        <p:nvSpPr>
          <p:cNvPr id="4" name="Slide Number Placeholder 3"/>
          <p:cNvSpPr>
            <a:spLocks noGrp="1"/>
          </p:cNvSpPr>
          <p:nvPr>
            <p:ph type="sldNum" sz="quarter" idx="10"/>
          </p:nvPr>
        </p:nvSpPr>
        <p:spPr/>
        <p:txBody>
          <a:bodyPr/>
          <a:lstStyle/>
          <a:p>
            <a:fld id="{8055B009-28AD-44CC-9CA9-7B4B891F7BE2}" type="slidenum">
              <a:rPr lang="en-US" smtClean="0"/>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SG" sz="1200" dirty="0"/>
              <a:t>Some students may feel the lecture speed is a bit fast – all the video lectures are available at </a:t>
            </a:r>
            <a:r>
              <a:rPr lang="en-SG" sz="1200" dirty="0" err="1"/>
              <a:t>NTUlearntulearn</a:t>
            </a:r>
            <a:r>
              <a:rPr lang="en-SG" sz="1200" dirty="0">
                <a:sym typeface="Wingdings" panose="05000000000000000000" pitchFamily="2" charset="2"/>
              </a:rPr>
              <a:t></a:t>
            </a:r>
            <a:endParaRPr lang="en-SG" sz="1200" dirty="0"/>
          </a:p>
          <a:p>
            <a:endParaRPr lang="en-SG" dirty="0"/>
          </a:p>
        </p:txBody>
      </p:sp>
      <p:sp>
        <p:nvSpPr>
          <p:cNvPr id="4" name="Slide Number Placeholder 3"/>
          <p:cNvSpPr>
            <a:spLocks noGrp="1"/>
          </p:cNvSpPr>
          <p:nvPr>
            <p:ph type="sldNum" sz="quarter" idx="10"/>
          </p:nvPr>
        </p:nvSpPr>
        <p:spPr/>
        <p:txBody>
          <a:bodyPr/>
          <a:lstStyle/>
          <a:p>
            <a:fld id="{8055B009-28AD-44CC-9CA9-7B4B891F7BE2}" type="slidenum">
              <a:rPr lang="en-US" smtClean="0"/>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055B009-28AD-44CC-9CA9-7B4B891F7BE2}" type="slidenum">
              <a:rPr lang="en-US" smtClean="0"/>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07" charset="0"/>
                <a:cs typeface="Times New Roman" panose="02020603050405020304" pitchFamily="-107" charset="0"/>
              </a:rPr>
              <a:t>you can take a look if you have time</a:t>
            </a:r>
            <a:endParaRPr lang="zh-CN" altLang="en-US" dirty="0"/>
          </a:p>
        </p:txBody>
      </p:sp>
      <p:sp>
        <p:nvSpPr>
          <p:cNvPr id="4" name="Slide Number Placeholder 3"/>
          <p:cNvSpPr>
            <a:spLocks noGrp="1"/>
          </p:cNvSpPr>
          <p:nvPr>
            <p:ph type="sldNum" sz="quarter" idx="10"/>
          </p:nvPr>
        </p:nvSpPr>
        <p:spPr/>
        <p:txBody>
          <a:bodyPr/>
          <a:lstStyle/>
          <a:p>
            <a:fld id="{8055B009-28AD-44CC-9CA9-7B4B891F7BE2}" type="slidenum">
              <a:rPr lang="en-US" smtClean="0"/>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5E2C1AD-6511-4097-88DF-05AA0EE0CFF0}" type="slidenum">
              <a:rPr lang="en-US"/>
              <a:t>17</a:t>
            </a:fld>
            <a:endParaRPr lang="en-US"/>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日期占位符 3"/>
          <p:cNvSpPr>
            <a:spLocks noGrp="1"/>
          </p:cNvSpPr>
          <p:nvPr>
            <p:ph type="dt" sz="half" idx="10"/>
          </p:nvPr>
        </p:nvSpPr>
        <p:spPr/>
        <p:txBody>
          <a:bodyPr/>
          <a:lstStyle/>
          <a:p>
            <a:pPr lvl="0"/>
            <a:r>
              <a:rPr lang="en-US" altLang="zh-CN" dirty="0">
                <a:latin typeface="Calibri" panose="020F0502020204030204" pitchFamily="-107" charset="0"/>
              </a:rPr>
              <a:t>Lecture 1 2024-2-24</a:t>
            </a:r>
            <a:endParaRPr lang="en-US" altLang="zh-CN" sz="1200">
              <a:solidFill>
                <a:srgbClr val="000000"/>
              </a:solidFill>
              <a:latin typeface="Calibri" panose="020F0502020204030204" pitchFamily="-107" charset="0"/>
            </a:endParaRPr>
          </a:p>
        </p:txBody>
      </p:sp>
      <p:sp>
        <p:nvSpPr>
          <p:cNvPr id="5" name="页脚占位符 4"/>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5" name="页脚占位符 4"/>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5" name="页脚占位符 4"/>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22962"/>
            <a:ext cx="6858000" cy="2187001"/>
          </a:xfrm>
        </p:spPr>
        <p:txBody>
          <a:bodyPr anchor="b">
            <a:normAutofit/>
          </a:bodyPr>
          <a:lstStyle>
            <a:lvl1pPr algn="ctr">
              <a:lnSpc>
                <a:spcPct val="130000"/>
              </a:lnSpc>
              <a:defRPr sz="4500">
                <a:effectLst>
                  <a:outerShdw blurRad="38100" dist="38100" dir="2700000" algn="tl">
                    <a:srgbClr val="000000">
                      <a:alpha val="43137"/>
                    </a:srgbClr>
                  </a:outerShdw>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r>
              <a:rPr lang="zh-CN" altLang="en-US"/>
              <a:t>Lecture 1 2023-2-24</a:t>
            </a:r>
          </a:p>
        </p:txBody>
      </p:sp>
      <p:sp>
        <p:nvSpPr>
          <p:cNvPr id="5" name="页脚占位符 4"/>
          <p:cNvSpPr>
            <a:spLocks noGrp="1"/>
          </p:cNvSpPr>
          <p:nvPr>
            <p:ph type="ftr" sz="quarter" idx="11"/>
          </p:nvPr>
        </p:nvSpPr>
        <p:spPr/>
        <p:txBody>
          <a:bodyPr/>
          <a:lstStyle/>
          <a:p>
            <a:r>
              <a:rPr lang="zh-CN" altLang="en-US"/>
              <a:t>Introduction to Machine Learning</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143000" y="3602038"/>
            <a:ext cx="6858000" cy="1655762"/>
          </a:xfrm>
        </p:spPr>
        <p:txBody>
          <a:bodyPr>
            <a:normAutofit/>
          </a:bodyPr>
          <a:lstStyle>
            <a:lvl1pPr marL="0" indent="0" algn="ctr">
              <a:buNone/>
              <a:defRPr sz="1350">
                <a:solidFill>
                  <a:schemeClr val="tx1">
                    <a:lumMod val="75000"/>
                    <a:lumOff val="25000"/>
                  </a:schemeClr>
                </a:solidFill>
                <a:effectLst/>
                <a:latin typeface="+mj-lt"/>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单击此处添加副标题</a:t>
            </a: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258445"/>
            <a:ext cx="7886700" cy="1325563"/>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485775" y="1825625"/>
            <a:ext cx="7886700" cy="4351338"/>
          </a:xfrm>
        </p:spPr>
        <p:txBody>
          <a:bodyPr>
            <a:normAutofit/>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r>
              <a:rPr lang="zh-CN" altLang="en-US"/>
              <a:t>Lecture 1 202</a:t>
            </a:r>
            <a:r>
              <a:rPr lang="en-US" altLang="zh-CN"/>
              <a:t>4</a:t>
            </a:r>
            <a:r>
              <a:rPr lang="zh-CN" altLang="en-US"/>
              <a:t>-2-24</a:t>
            </a:r>
          </a:p>
        </p:txBody>
      </p:sp>
      <p:sp>
        <p:nvSpPr>
          <p:cNvPr id="5" name="页脚占位符 4"/>
          <p:cNvSpPr>
            <a:spLocks noGrp="1"/>
          </p:cNvSpPr>
          <p:nvPr>
            <p:ph type="ftr" sz="quarter" idx="11"/>
          </p:nvPr>
        </p:nvSpPr>
        <p:spPr/>
        <p:txBody>
          <a:bodyPr/>
          <a:lstStyle/>
          <a:p>
            <a:r>
              <a:rPr lang="zh-CN" altLang="en-US"/>
              <a:t>Introduction to Machine Learning</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3751117"/>
            <a:ext cx="5491163" cy="811357"/>
          </a:xfrm>
        </p:spPr>
        <p:txBody>
          <a:bodyPr anchor="b">
            <a:normAutofit/>
          </a:bodyPr>
          <a:lstStyle>
            <a:lvl1pPr>
              <a:defRPr sz="3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623888" y="4610028"/>
            <a:ext cx="5491163" cy="647555"/>
          </a:xfrm>
        </p:spPr>
        <p:txBody>
          <a:bodyPr>
            <a:normAutofit/>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r>
              <a:rPr lang="zh-CN" altLang="en-US"/>
              <a:t>Lecture 1 2023-2-24</a:t>
            </a:r>
          </a:p>
        </p:txBody>
      </p:sp>
      <p:sp>
        <p:nvSpPr>
          <p:cNvPr id="5" name="页脚占位符 4"/>
          <p:cNvSpPr>
            <a:spLocks noGrp="1"/>
          </p:cNvSpPr>
          <p:nvPr>
            <p:ph type="ftr" sz="quarter" idx="11"/>
          </p:nvPr>
        </p:nvSpPr>
        <p:spPr/>
        <p:txBody>
          <a:bodyPr/>
          <a:lstStyle/>
          <a:p>
            <a:r>
              <a:rPr lang="zh-CN" altLang="en-US"/>
              <a:t>Introduction to Machine Learning</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258445"/>
            <a:ext cx="7886700" cy="1325563"/>
          </a:xfrm>
        </p:spPr>
        <p:txBody>
          <a:bodyPr>
            <a:normAutofit/>
          </a:bodyPr>
          <a:lstStyle>
            <a:lvl1pPr>
              <a:defRPr sz="18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485775" y="1825625"/>
            <a:ext cx="3886200" cy="4351338"/>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486275" y="1825625"/>
            <a:ext cx="3886200" cy="4351338"/>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r>
              <a:rPr lang="zh-CN" altLang="en-US"/>
              <a:t>Lecture 1 2023-2-24</a:t>
            </a:r>
          </a:p>
        </p:txBody>
      </p:sp>
      <p:sp>
        <p:nvSpPr>
          <p:cNvPr id="6" name="页脚占位符 5"/>
          <p:cNvSpPr>
            <a:spLocks noGrp="1"/>
          </p:cNvSpPr>
          <p:nvPr>
            <p:ph type="ftr" sz="quarter" idx="11"/>
          </p:nvPr>
        </p:nvSpPr>
        <p:spPr/>
        <p:txBody>
          <a:bodyPr/>
          <a:lstStyle/>
          <a:p>
            <a:r>
              <a:rPr lang="zh-CN" altLang="en-US"/>
              <a:t>Introduction to Machine Learning</a:t>
            </a:r>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1" y="1744961"/>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2615609"/>
            <a:ext cx="3868340"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2615609"/>
            <a:ext cx="3887391"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r>
              <a:rPr lang="zh-CN" altLang="en-US"/>
              <a:t>Lecture 1 2023-2-24</a:t>
            </a:r>
          </a:p>
        </p:txBody>
      </p:sp>
      <p:sp>
        <p:nvSpPr>
          <p:cNvPr id="8" name="页脚占位符 7"/>
          <p:cNvSpPr>
            <a:spLocks noGrp="1"/>
          </p:cNvSpPr>
          <p:nvPr>
            <p:ph type="ftr" sz="quarter" idx="11"/>
          </p:nvPr>
        </p:nvSpPr>
        <p:spPr/>
        <p:txBody>
          <a:bodyPr/>
          <a:lstStyle/>
          <a:p>
            <a:r>
              <a:rPr lang="zh-CN" altLang="en-US"/>
              <a:t>Introduction to Machine Learning</a:t>
            </a:r>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normAutofit/>
          </a:bodyPr>
          <a:lstStyle>
            <a:lvl1pPr algn="ctr">
              <a:defRPr sz="36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r>
              <a:rPr lang="zh-CN" altLang="en-US"/>
              <a:t>Lecture 1 2023-2-24</a:t>
            </a:r>
          </a:p>
        </p:txBody>
      </p:sp>
      <p:sp>
        <p:nvSpPr>
          <p:cNvPr id="4" name="页脚占位符 3"/>
          <p:cNvSpPr>
            <a:spLocks noGrp="1"/>
          </p:cNvSpPr>
          <p:nvPr>
            <p:ph type="ftr" sz="quarter" idx="11"/>
          </p:nvPr>
        </p:nvSpPr>
        <p:spPr/>
        <p:txBody>
          <a:bodyPr/>
          <a:lstStyle/>
          <a:p>
            <a:r>
              <a:rPr lang="zh-CN" altLang="en-US"/>
              <a:t>Introduction to Machine Learning</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zh-CN" altLang="en-US"/>
              <a:t>Lecture 1 2023-2-24</a:t>
            </a:r>
          </a:p>
        </p:txBody>
      </p:sp>
      <p:sp>
        <p:nvSpPr>
          <p:cNvPr id="3" name="页脚占位符 2"/>
          <p:cNvSpPr>
            <a:spLocks noGrp="1"/>
          </p:cNvSpPr>
          <p:nvPr>
            <p:ph type="ftr" sz="quarter" idx="11"/>
          </p:nvPr>
        </p:nvSpPr>
        <p:spPr/>
        <p:txBody>
          <a:bodyPr/>
          <a:lstStyle/>
          <a:p>
            <a:r>
              <a:rPr lang="zh-CN" altLang="en-US"/>
              <a:t>Introduction to Machine Learning</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5060" y="127000"/>
            <a:ext cx="3123900" cy="1600200"/>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3888000" y="766354"/>
            <a:ext cx="4363031" cy="509444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nvPr>
        </p:nvSpPr>
        <p:spPr>
          <a:xfrm>
            <a:off x="488870" y="2057400"/>
            <a:ext cx="3123900" cy="3811588"/>
          </a:xfrm>
        </p:spPr>
        <p:txBody>
          <a:bodyPr>
            <a:normAutofit/>
          </a:bodyPr>
          <a:lstStyle>
            <a:lvl1pPr marL="0" indent="0">
              <a:lnSpc>
                <a:spcPct val="150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r>
              <a:rPr lang="zh-CN" altLang="en-US"/>
              <a:t>Lecture 1 2023-2-24</a:t>
            </a:r>
            <a:endParaRPr lang="zh-CN" altLang="en-US" dirty="0"/>
          </a:p>
        </p:txBody>
      </p:sp>
      <p:sp>
        <p:nvSpPr>
          <p:cNvPr id="6" name="页脚占位符 5"/>
          <p:cNvSpPr>
            <a:spLocks noGrp="1"/>
          </p:cNvSpPr>
          <p:nvPr>
            <p:ph type="ftr" sz="quarter" idx="11"/>
          </p:nvPr>
        </p:nvSpPr>
        <p:spPr/>
        <p:txBody>
          <a:bodyPr/>
          <a:lstStyle/>
          <a:p>
            <a:r>
              <a:rPr lang="zh-CN" altLang="en-US" dirty="0"/>
              <a:t>Introduction to Machine Learning</a:t>
            </a:r>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p:nvCxnSpPr>
        <p:spPr>
          <a:xfrm>
            <a:off x="557213"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pPr lvl="0"/>
            <a:r>
              <a:rPr lang="en-US" altLang="zh-CN" dirty="0">
                <a:latin typeface="Calibri" panose="020F0502020204030204" pitchFamily="-107" charset="0"/>
              </a:rPr>
              <a:t>Lecture 1 2024-2-24</a:t>
            </a:r>
            <a:endParaRPr lang="en-US" altLang="zh-CN" sz="1200">
              <a:solidFill>
                <a:srgbClr val="000000"/>
              </a:solidFill>
              <a:latin typeface="Calibri" panose="020F0502020204030204" pitchFamily="-107" charset="0"/>
            </a:endParaRPr>
          </a:p>
        </p:txBody>
      </p:sp>
      <p:sp>
        <p:nvSpPr>
          <p:cNvPr id="5" name="页脚占位符 4"/>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365125"/>
            <a:ext cx="1146987" cy="5811838"/>
          </a:xfrm>
        </p:spPr>
        <p:txBody>
          <a:bodyPr vert="eaVert">
            <a:normAutofit/>
          </a:bodyPr>
          <a:lstStyle>
            <a:lvl1pPr>
              <a:defRPr sz="2700"/>
            </a:lvl1pPr>
          </a:lstStyle>
          <a:p>
            <a:r>
              <a:rPr lang="zh-CN" altLang="en-US"/>
              <a:t>单击此处编辑母版标题样式</a:t>
            </a:r>
          </a:p>
        </p:txBody>
      </p:sp>
      <p:sp>
        <p:nvSpPr>
          <p:cNvPr id="3" name="竖排文字占位符 2"/>
          <p:cNvSpPr>
            <a:spLocks noGrp="1"/>
          </p:cNvSpPr>
          <p:nvPr>
            <p:ph type="body" orient="vert" idx="1"/>
          </p:nvPr>
        </p:nvSpPr>
        <p:spPr>
          <a:xfrm>
            <a:off x="628650" y="365125"/>
            <a:ext cx="6659969"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r>
              <a:rPr lang="zh-CN" altLang="en-US"/>
              <a:t>Lecture 1 2023-2-24</a:t>
            </a:r>
          </a:p>
        </p:txBody>
      </p:sp>
      <p:sp>
        <p:nvSpPr>
          <p:cNvPr id="5" name="页脚占位符 4"/>
          <p:cNvSpPr>
            <a:spLocks noGrp="1"/>
          </p:cNvSpPr>
          <p:nvPr>
            <p:ph type="ftr" sz="quarter" idx="11"/>
          </p:nvPr>
        </p:nvSpPr>
        <p:spPr/>
        <p:txBody>
          <a:bodyPr/>
          <a:lstStyle/>
          <a:p>
            <a:r>
              <a:rPr lang="zh-CN" altLang="en-US"/>
              <a:t>Introduction to Machine Learning</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r>
              <a:rPr lang="zh-CN" altLang="en-US"/>
              <a:t>Lecture 1 202</a:t>
            </a:r>
            <a:r>
              <a:rPr lang="en-US" altLang="zh-CN"/>
              <a:t>4</a:t>
            </a:r>
            <a:r>
              <a:rPr lang="zh-CN" altLang="en-US"/>
              <a:t>-2-24</a:t>
            </a:r>
          </a:p>
        </p:txBody>
      </p:sp>
      <p:sp>
        <p:nvSpPr>
          <p:cNvPr id="4" name="页脚占位符 3"/>
          <p:cNvSpPr>
            <a:spLocks noGrp="1"/>
          </p:cNvSpPr>
          <p:nvPr>
            <p:ph type="ftr" sz="quarter" idx="11"/>
          </p:nvPr>
        </p:nvSpPr>
        <p:spPr/>
        <p:txBody>
          <a:bodyPr/>
          <a:lstStyle/>
          <a:p>
            <a:r>
              <a:rPr lang="zh-CN" altLang="en-US"/>
              <a:t>Introduction to Machine Learning</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551543"/>
            <a:ext cx="78867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日期占位符 3"/>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5" name="页脚占位符 4"/>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日期占位符 4"/>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6" name="页脚占位符 5"/>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日期占位符 6"/>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8" name="页脚占位符 7"/>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日期占位符 2"/>
          <p:cNvSpPr>
            <a:spLocks noGrp="1"/>
          </p:cNvSpPr>
          <p:nvPr>
            <p:ph type="dt" sz="half" idx="10"/>
          </p:nvPr>
        </p:nvSpPr>
        <p:spPr/>
        <p:txBody>
          <a:bodyPr/>
          <a:lstStyle/>
          <a:p>
            <a:pPr lvl="0"/>
            <a:r>
              <a:rPr lang="en-US" altLang="zh-CN" dirty="0">
                <a:latin typeface="Calibri" panose="020F0502020204030204" pitchFamily="-107" charset="0"/>
              </a:rPr>
              <a:t>Lecture 1 2024-2-24</a:t>
            </a:r>
            <a:endParaRPr lang="en-US" altLang="zh-CN" sz="1200">
              <a:solidFill>
                <a:srgbClr val="000000"/>
              </a:solidFill>
              <a:latin typeface="Calibri" panose="020F0502020204030204" pitchFamily="-107" charset="0"/>
            </a:endParaRPr>
          </a:p>
        </p:txBody>
      </p:sp>
      <p:sp>
        <p:nvSpPr>
          <p:cNvPr id="4" name="页脚占位符 3"/>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r>
              <a:rPr lang="en-US" altLang="zh-CN" dirty="0">
                <a:latin typeface="Calibri" panose="020F0502020204030204" pitchFamily="-107" charset="0"/>
              </a:rPr>
              <a:t>Lecture 1 2024-2-24</a:t>
            </a:r>
            <a:endParaRPr lang="en-US" altLang="zh-CN" sz="1200">
              <a:solidFill>
                <a:srgbClr val="000000"/>
              </a:solidFill>
              <a:latin typeface="Calibri" panose="020F0502020204030204" pitchFamily="-107" charset="0"/>
            </a:endParaRPr>
          </a:p>
        </p:txBody>
      </p:sp>
      <p:sp>
        <p:nvSpPr>
          <p:cNvPr id="3" name="页脚占位符 2"/>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6" name="页脚占位符 5"/>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日期占位符 4"/>
          <p:cNvSpPr>
            <a:spLocks noGrp="1"/>
          </p:cNvSpPr>
          <p:nvPr>
            <p:ph type="dt" sz="half" idx="10"/>
          </p:nvPr>
        </p:nvSpPr>
        <p:spPr/>
        <p:txBody>
          <a:bodyPr/>
          <a:lstStyle/>
          <a:p>
            <a:pPr lvl="0"/>
            <a:r>
              <a:rPr lang="en-US" altLang="zh-CN" dirty="0">
                <a:latin typeface="Calibri" panose="020F0502020204030204" pitchFamily="-107" charset="0"/>
              </a:rPr>
              <a:t>Lecture 1 2023-2-24</a:t>
            </a:r>
            <a:endParaRPr lang="en-US" altLang="zh-CN" sz="1200">
              <a:solidFill>
                <a:srgbClr val="000000"/>
              </a:solidFill>
              <a:latin typeface="Calibri" panose="020F0502020204030204" pitchFamily="-107" charset="0"/>
            </a:endParaRPr>
          </a:p>
        </p:txBody>
      </p:sp>
      <p:sp>
        <p:nvSpPr>
          <p:cNvPr id="6" name="页脚占位符 5"/>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0" y="0"/>
            <a:ext cx="9144000" cy="1014413"/>
          </a:xfrm>
          <a:prstGeom prst="rect">
            <a:avLst/>
          </a:prstGeom>
          <a:noFill/>
          <a:ln w="9525">
            <a:noFill/>
          </a:ln>
        </p:spPr>
        <p:txBody>
          <a:bodyPr anchor="ctr" anchorCtr="0"/>
          <a:lstStyle/>
          <a:p>
            <a:pPr lvl="0"/>
            <a:r>
              <a:rPr lang="en-US" altLang="zh-CN" dirty="0"/>
              <a:t>Click to edit Master title style</a:t>
            </a:r>
          </a:p>
        </p:txBody>
      </p:sp>
      <p:sp>
        <p:nvSpPr>
          <p:cNvPr id="1027" name="Text Placeholder 2"/>
          <p:cNvSpPr>
            <a:spLocks noGrp="1"/>
          </p:cNvSpPr>
          <p:nvPr>
            <p:ph type="body" idx="1"/>
          </p:nvPr>
        </p:nvSpPr>
        <p:spPr>
          <a:xfrm>
            <a:off x="0" y="1181100"/>
            <a:ext cx="9144000" cy="494506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z="1200">
                <a:solidFill>
                  <a:srgbClr val="000000"/>
                </a:solidFill>
              </a:defRPr>
            </a:lvl1pPr>
          </a:lstStyle>
          <a:p>
            <a:pPr lvl="0"/>
            <a:r>
              <a:rPr lang="en-US" altLang="zh-CN" dirty="0">
                <a:latin typeface="Calibri" panose="020F0502020204030204" pitchFamily="-107" charset="0"/>
              </a:rPr>
              <a:t>Lecture 1 2024-2-24</a:t>
            </a:r>
            <a:endParaRPr lang="en-US" altLang="zh-CN" sz="1200">
              <a:solidFill>
                <a:srgbClr val="000000"/>
              </a:solidFill>
              <a:latin typeface="Calibri" panose="020F0502020204030204" pitchFamily="-107"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lvl1p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defRPr>
            </a:lvl1pPr>
          </a:lstStyle>
          <a:p>
            <a:pPr lvl="0"/>
            <a:fld id="{9A0DB2DC-4C9A-4742-B13C-FB6460FD3503}" type="slidenum">
              <a:rPr lang="en-US" dirty="0">
                <a:latin typeface="Calibri" panose="020F0502020204030204" pitchFamily="-107" charset="0"/>
              </a:rPr>
              <a:t>‹#›</a:t>
            </a:fld>
            <a:endParaRPr lang="en-US" dirty="0">
              <a:latin typeface="Calibri" panose="020F0502020204030204" pitchFamily="-107"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r>
              <a:rPr lang="zh-CN" altLang="en-US"/>
              <a:t>Lecture 1 202</a:t>
            </a:r>
            <a:r>
              <a:rPr lang="en-US" altLang="zh-CN"/>
              <a:t>4</a:t>
            </a:r>
            <a:r>
              <a:rPr lang="zh-CN" altLang="en-US"/>
              <a:t>-2-24</a:t>
            </a: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r>
              <a:rPr lang="zh-CN" altLang="en-US"/>
              <a:t>Introduction to Machine Learning</a:t>
            </a:r>
            <a:endParaRPr lang="en-US" altLang="zh-CN"/>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holar.google.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6.jpeg"/><Relationship Id="rId7" Type="http://schemas.openxmlformats.org/officeDocument/2006/relationships/image" Target="../media/image9.wmf"/><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2.GIF"/><Relationship Id="rId5" Type="http://schemas.openxmlformats.org/officeDocument/2006/relationships/image" Target="../media/image8.jpeg"/><Relationship Id="rId10" Type="http://schemas.openxmlformats.org/officeDocument/2006/relationships/image" Target="../media/image11.GIF"/><Relationship Id="rId4" Type="http://schemas.openxmlformats.org/officeDocument/2006/relationships/image" Target="../media/image7.png"/><Relationship Id="rId9" Type="http://schemas.openxmlformats.org/officeDocument/2006/relationships/image" Target="../media/image10.wmf"/></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ceeiUAmbfZk" TargetMode="External"/><Relationship Id="rId2" Type="http://schemas.openxmlformats.org/officeDocument/2006/relationships/hyperlink" Target="http://www.youtube.com/watch?v=7D1CQ_LOiz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9.wmf"/><Relationship Id="rId12"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36.wmf"/><Relationship Id="rId5" Type="http://schemas.openxmlformats.org/officeDocument/2006/relationships/image" Target="../media/image5.jpeg"/><Relationship Id="rId10" Type="http://schemas.openxmlformats.org/officeDocument/2006/relationships/oleObject" Target="../embeddings/oleObject7.bin"/><Relationship Id="rId4" Type="http://schemas.openxmlformats.org/officeDocument/2006/relationships/image" Target="../media/image35.wmf"/><Relationship Id="rId9" Type="http://schemas.openxmlformats.org/officeDocument/2006/relationships/image" Target="../media/image10.wmf"/></Relationships>
</file>

<file path=ppt/slides/_rels/slide28.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8.png"/><Relationship Id="rId7"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8.bin"/><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ceie.szu.edu.cn/info/1036/2595.ht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embeddings/oleObject10.bin"/><Relationship Id="rId1" Type="http://schemas.openxmlformats.org/officeDocument/2006/relationships/slideLayout" Target="../slideLayouts/slideLayout6.xml"/><Relationship Id="rId5" Type="http://schemas.openxmlformats.org/officeDocument/2006/relationships/image" Target="../media/image64.emf"/><Relationship Id="rId4" Type="http://schemas.openxmlformats.org/officeDocument/2006/relationships/oleObject" Target="../embeddings/oleObject1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8.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9.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9.wmf"/></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630" y="638810"/>
            <a:ext cx="8990965" cy="2961640"/>
          </a:xfrm>
        </p:spPr>
        <p:txBody>
          <a:bodyPr vert="horz" lIns="91440" tIns="45720" rIns="91440" bIns="45720" rtlCol="0" anchor="ctr"/>
          <a:lstStyle/>
          <a:p>
            <a:r>
              <a:rPr lang="en-US" altLang="zh-CN" sz="4000" b="1" dirty="0">
                <a:latin typeface="微软雅黑" panose="020B0503020204020204" charset="-122"/>
                <a:ea typeface="微软雅黑" panose="020B0503020204020204" charset="-122"/>
              </a:rPr>
              <a:t>Introduction to Machine Learning</a:t>
            </a:r>
            <a:br>
              <a:rPr lang="en-US" altLang="zh-CN" sz="4000" b="1" dirty="0">
                <a:latin typeface="微软雅黑" panose="020B0503020204020204" charset="-122"/>
                <a:ea typeface="微软雅黑" panose="020B0503020204020204" charset="-122"/>
              </a:rPr>
            </a:br>
            <a:r>
              <a:rPr lang="en-US" altLang="zh-CN" sz="4000" b="1" i="1" dirty="0">
                <a:solidFill>
                  <a:srgbClr val="0000FF"/>
                </a:solidFill>
                <a:latin typeface="微软雅黑" panose="020B0503020204020204" charset="-122"/>
                <a:ea typeface="微软雅黑" panose="020B0503020204020204" charset="-122"/>
              </a:rPr>
              <a:t>Machine Learning: An Overview</a:t>
            </a:r>
          </a:p>
        </p:txBody>
      </p:sp>
      <p:sp>
        <p:nvSpPr>
          <p:cNvPr id="5" name="文本框 4"/>
          <p:cNvSpPr txBox="1"/>
          <p:nvPr/>
        </p:nvSpPr>
        <p:spPr>
          <a:xfrm>
            <a:off x="2820336" y="3303905"/>
            <a:ext cx="3483646" cy="2597827"/>
          </a:xfrm>
          <a:prstGeom prst="rect">
            <a:avLst/>
          </a:prstGeom>
          <a:noFill/>
        </p:spPr>
        <p:txBody>
          <a:bodyPr wrap="none" rtlCol="0">
            <a:spAutoFit/>
          </a:bodyPr>
          <a:lstStyle/>
          <a:p>
            <a:pPr algn="ctr">
              <a:lnSpc>
                <a:spcPct val="150000"/>
              </a:lnSpc>
            </a:pPr>
            <a:r>
              <a:rPr lang="en-US" altLang="zh-CN" sz="2800"/>
              <a:t>Xiaochun MAI</a:t>
            </a:r>
          </a:p>
          <a:p>
            <a:pPr algn="ctr">
              <a:lnSpc>
                <a:spcPct val="150000"/>
              </a:lnSpc>
            </a:pPr>
            <a:r>
              <a:rPr lang="en-US" altLang="zh-CN" sz="2800"/>
              <a:t>Shenzhen University</a:t>
            </a:r>
          </a:p>
          <a:p>
            <a:pPr algn="ctr">
              <a:lnSpc>
                <a:spcPct val="150000"/>
              </a:lnSpc>
            </a:pPr>
            <a:endParaRPr lang="en-US" altLang="zh-CN" sz="2800"/>
          </a:p>
          <a:p>
            <a:pPr algn="ctr">
              <a:lnSpc>
                <a:spcPct val="150000"/>
              </a:lnSpc>
            </a:pPr>
            <a:endParaRPr lang="en-US" altLang="zh-CN" sz="2800"/>
          </a:p>
        </p:txBody>
      </p:sp>
      <p:sp>
        <p:nvSpPr>
          <p:cNvPr id="4" name="灯片编号占位符 3"/>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a:t>
            </a:fld>
            <a:endParaRPr lang="en-US" dirty="0">
              <a:latin typeface="Calibri" panose="020F0502020204030204" pitchFamily="-107" charset="0"/>
            </a:endParaRPr>
          </a:p>
        </p:txBody>
      </p:sp>
      <p:sp>
        <p:nvSpPr>
          <p:cNvPr id="6" name="页脚占位符 5"/>
          <p:cNvSpPr>
            <a:spLocks noGrp="1"/>
          </p:cNvSpPr>
          <p:nvPr>
            <p:ph type="ftr" sz="quarter" idx="11"/>
          </p:nvPr>
        </p:nvSpPr>
        <p:spPr/>
        <p:txBody>
          <a:bodyPr/>
          <a:lstStyle/>
          <a:p>
            <a:pPr lvl="0"/>
            <a:r>
              <a:rPr lang="en-US" altLang="zh-CN" dirty="0">
                <a:latin typeface="Calibri" panose="020F0502020204030204" pitchFamily="-107" charset="0"/>
              </a:rPr>
              <a:t>Introduction to Machine Learning</a:t>
            </a:r>
            <a:endParaRPr lang="en-US" altLang="zh-CN" sz="1200">
              <a:latin typeface="Calibri" panose="020F0502020204030204" pitchFamily="-107" charset="0"/>
            </a:endParaRPr>
          </a:p>
        </p:txBody>
      </p:sp>
      <p:sp>
        <p:nvSpPr>
          <p:cNvPr id="7" name="Date Placeholder 3">
            <a:extLst>
              <a:ext uri="{FF2B5EF4-FFF2-40B4-BE49-F238E27FC236}">
                <a16:creationId xmlns:a16="http://schemas.microsoft.com/office/drawing/2014/main" id="{26A77DCD-2D52-9C47-96C0-F47BFF1A1D78}"/>
              </a:ext>
            </a:extLst>
          </p:cNvPr>
          <p:cNvSpPr txBox="1">
            <a:spLocks noGrp="1"/>
          </p:cNvSpPr>
          <p:nvPr>
            <p:ph type="dt" sz="half" idx="10"/>
          </p:nvPr>
        </p:nvSpPr>
        <p:spPr>
          <a:xfrm>
            <a:off x="457200" y="6356350"/>
            <a:ext cx="2133600" cy="365125"/>
          </a:xfrm>
          <a:noFill/>
          <a:ln>
            <a:noFill/>
          </a:ln>
        </p:spPr>
        <p:txBody>
          <a:bodyPr anchor="ctr" anchorCtr="0"/>
          <a:lstStyle>
            <a:lvl1pPr marL="0" lvl="0" indent="0" algn="l" defTabSz="457200" rtl="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pitchFamily="-107" charset="0"/>
                <a:ea typeface="MS PGothic" panose="020B0600070205080204" pitchFamily="-107" charset="-128"/>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S PGothic" panose="020B0600070205080204" pitchFamily="-107" charset="-128"/>
                <a:cs typeface="+mn-cs"/>
              </a:defRPr>
            </a:lvl5pPr>
          </a:lstStyle>
          <a:p>
            <a:pPr lvl="0"/>
            <a:r>
              <a:rPr lang="en-US" altLang="zh-CN" sz="1200" dirty="0">
                <a:latin typeface="Calibri" panose="020F0502020204030204" pitchFamily="-107" charset="0"/>
              </a:rPr>
              <a:t>Lecture 1 2024-3-6</a:t>
            </a:r>
            <a:endParaRPr lang="en-US" altLang="zh-CN">
              <a:solidFill>
                <a:srgbClr val="000000"/>
              </a:solidFill>
              <a:latin typeface="Calibri" panose="020F0502020204030204" pitchFamily="-107"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Assessment</a:t>
            </a:r>
            <a:endParaRPr lang="en-SG" dirty="0"/>
          </a:p>
        </p:txBody>
      </p:sp>
      <p:graphicFrame>
        <p:nvGraphicFramePr>
          <p:cNvPr id="4" name="Content Placeholder 3"/>
          <p:cNvGraphicFramePr>
            <a:graphicFrameLocks noGrp="1"/>
          </p:cNvGraphicFramePr>
          <p:nvPr>
            <p:ph idx="1"/>
          </p:nvPr>
        </p:nvGraphicFramePr>
        <p:xfrm>
          <a:off x="533400" y="1676400"/>
          <a:ext cx="8305800" cy="4175760"/>
        </p:xfrm>
        <a:graphic>
          <a:graphicData uri="http://schemas.openxmlformats.org/drawingml/2006/table">
            <a:tbl>
              <a:tblPr>
                <a:tableStyleId>{00A15C55-8517-42AA-B614-E9B94910E393}</a:tableStyleId>
              </a:tblPr>
              <a:tblGrid>
                <a:gridCol w="65532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4038599">
                <a:tc>
                  <a:txBody>
                    <a:bodyPr/>
                    <a:lstStyle/>
                    <a:p>
                      <a:pPr marL="514350" marR="0" indent="-514350" algn="just">
                        <a:lnSpc>
                          <a:spcPct val="100000"/>
                        </a:lnSpc>
                        <a:spcBef>
                          <a:spcPts val="600"/>
                        </a:spcBef>
                        <a:spcAft>
                          <a:spcPts val="600"/>
                        </a:spcAft>
                        <a:buFont typeface="+mj-lt"/>
                        <a:buAutoNum type="arabicPeriod"/>
                        <a:tabLst>
                          <a:tab pos="731520" algn="l"/>
                        </a:tabLst>
                      </a:pPr>
                      <a:r>
                        <a:rPr lang="en-GB" sz="3200" dirty="0">
                          <a:effectLst/>
                        </a:rPr>
                        <a:t>Final Exam (Individual)</a:t>
                      </a:r>
                      <a:endParaRPr lang="en-SG" sz="3200" dirty="0">
                        <a:effectLst/>
                      </a:endParaRPr>
                    </a:p>
                    <a:p>
                      <a:pPr marL="514350" marR="0" indent="-514350" algn="just">
                        <a:lnSpc>
                          <a:spcPct val="100000"/>
                        </a:lnSpc>
                        <a:spcBef>
                          <a:spcPts val="600"/>
                        </a:spcBef>
                        <a:spcAft>
                          <a:spcPts val="600"/>
                        </a:spcAft>
                        <a:buFont typeface="+mj-lt"/>
                        <a:buAutoNum type="arabicPeriod"/>
                        <a:tabLst>
                          <a:tab pos="731520" algn="l"/>
                        </a:tabLst>
                      </a:pPr>
                      <a:r>
                        <a:rPr lang="en-GB" sz="3200" dirty="0">
                          <a:effectLst/>
                        </a:rPr>
                        <a:t>Continual assessment </a:t>
                      </a:r>
                      <a:endParaRPr lang="en-SG" sz="3200" dirty="0">
                        <a:effectLst/>
                      </a:endParaRPr>
                    </a:p>
                    <a:p>
                      <a:pPr marL="457200" marR="0" lvl="1" indent="0" algn="just">
                        <a:lnSpc>
                          <a:spcPct val="100000"/>
                        </a:lnSpc>
                        <a:spcBef>
                          <a:spcPts val="600"/>
                        </a:spcBef>
                        <a:spcAft>
                          <a:spcPts val="600"/>
                        </a:spcAft>
                        <a:buFont typeface="Arial" panose="020B0604020202020204" pitchFamily="34" charset="0"/>
                        <a:buNone/>
                        <a:tabLst>
                          <a:tab pos="731520" algn="l"/>
                        </a:tabLst>
                      </a:pPr>
                      <a:r>
                        <a:rPr lang="en-GB" sz="3200" dirty="0">
                          <a:effectLst/>
                        </a:rPr>
                        <a:t>     Course project (Group)</a:t>
                      </a:r>
                      <a:endParaRPr lang="en-SG" sz="3200" dirty="0">
                        <a:effectLst/>
                      </a:endParaRPr>
                    </a:p>
                    <a:p>
                      <a:pPr marL="457200" marR="0" lvl="1" indent="0" algn="just">
                        <a:lnSpc>
                          <a:spcPct val="100000"/>
                        </a:lnSpc>
                        <a:spcBef>
                          <a:spcPts val="600"/>
                        </a:spcBef>
                        <a:spcAft>
                          <a:spcPts val="600"/>
                        </a:spcAft>
                        <a:buFont typeface="Arial" panose="020B0604020202020204" pitchFamily="34" charset="0"/>
                        <a:buNone/>
                        <a:tabLst>
                          <a:tab pos="731520" algn="l"/>
                        </a:tabLst>
                      </a:pPr>
                      <a:r>
                        <a:rPr lang="en-GB" sz="3200" dirty="0">
                          <a:effectLst/>
                        </a:rPr>
                        <a:t>     Quiz (Individual)</a:t>
                      </a:r>
                      <a:endParaRPr lang="en-SG" sz="3200" dirty="0">
                        <a:effectLst/>
                      </a:endParaRPr>
                    </a:p>
                    <a:p>
                      <a:pPr marL="457200" marR="0" lvl="1" indent="0" algn="just">
                        <a:lnSpc>
                          <a:spcPct val="100000"/>
                        </a:lnSpc>
                        <a:spcBef>
                          <a:spcPts val="600"/>
                        </a:spcBef>
                        <a:spcAft>
                          <a:spcPts val="600"/>
                        </a:spcAft>
                        <a:buFont typeface="Arial" panose="020B0604020202020204" pitchFamily="34" charset="0"/>
                        <a:buNone/>
                        <a:tabLst>
                          <a:tab pos="731520" algn="l"/>
                        </a:tabLst>
                      </a:pPr>
                      <a:r>
                        <a:rPr lang="en-GB" sz="3200" dirty="0">
                          <a:effectLst/>
                        </a:rPr>
                        <a:t>     Assignments (Individual)                              </a:t>
                      </a:r>
                      <a:endParaRPr lang="en-SG" sz="3200" dirty="0">
                        <a:effectLst/>
                      </a:endParaRPr>
                    </a:p>
                    <a:p>
                      <a:pPr marL="514350" marR="0" indent="-514350" algn="just">
                        <a:lnSpc>
                          <a:spcPct val="100000"/>
                        </a:lnSpc>
                        <a:spcBef>
                          <a:spcPts val="600"/>
                        </a:spcBef>
                        <a:spcAft>
                          <a:spcPts val="600"/>
                        </a:spcAft>
                        <a:buFont typeface="+mj-lt"/>
                        <a:buAutoNum type="arabicPeriod"/>
                        <a:tabLst>
                          <a:tab pos="731520" algn="l"/>
                        </a:tabLst>
                      </a:pPr>
                      <a:r>
                        <a:rPr lang="en-GB" sz="3200" dirty="0">
                          <a:effectLst/>
                        </a:rPr>
                        <a:t>Class</a:t>
                      </a:r>
                      <a:r>
                        <a:rPr lang="en-GB" sz="3200" baseline="0" dirty="0">
                          <a:effectLst/>
                        </a:rPr>
                        <a:t> </a:t>
                      </a:r>
                      <a:r>
                        <a:rPr lang="en-GB" sz="3200" dirty="0">
                          <a:effectLst/>
                        </a:rPr>
                        <a:t>participation &amp;</a:t>
                      </a:r>
                      <a:r>
                        <a:rPr lang="en-GB" sz="3200" baseline="0" dirty="0">
                          <a:effectLst/>
                        </a:rPr>
                        <a:t> </a:t>
                      </a:r>
                      <a:r>
                        <a:rPr lang="en-GB" sz="3200" dirty="0">
                          <a:effectLst/>
                        </a:rPr>
                        <a:t>attendance (Individual)</a:t>
                      </a:r>
                    </a:p>
                  </a:txBody>
                  <a:tcPr marL="68580" marR="68580" marT="0" marB="0" anchor="b"/>
                </a:tc>
                <a:tc>
                  <a:txBody>
                    <a:bodyPr/>
                    <a:lstStyle/>
                    <a:p>
                      <a:pPr marL="0" marR="0" algn="ctr">
                        <a:lnSpc>
                          <a:spcPct val="100000"/>
                        </a:lnSpc>
                        <a:spcBef>
                          <a:spcPts val="1800"/>
                        </a:spcBef>
                        <a:spcAft>
                          <a:spcPts val="1200"/>
                        </a:spcAft>
                      </a:pPr>
                      <a:r>
                        <a:rPr lang="en-US" altLang="en-GB" sz="3200" dirty="0">
                          <a:effectLst/>
                        </a:rPr>
                        <a:t>4</a:t>
                      </a:r>
                      <a:r>
                        <a:rPr lang="en-GB" sz="3200" dirty="0">
                          <a:effectLst/>
                        </a:rPr>
                        <a:t>0%</a:t>
                      </a:r>
                      <a:endParaRPr lang="en-SG" sz="3200" dirty="0">
                        <a:effectLst/>
                      </a:endParaRPr>
                    </a:p>
                    <a:p>
                      <a:pPr marL="0" marR="0" algn="ctr">
                        <a:lnSpc>
                          <a:spcPct val="100000"/>
                        </a:lnSpc>
                        <a:spcBef>
                          <a:spcPts val="600"/>
                        </a:spcBef>
                        <a:spcAft>
                          <a:spcPts val="600"/>
                        </a:spcAft>
                      </a:pPr>
                      <a:r>
                        <a:rPr lang="en-US" altLang="en-GB" sz="3200" dirty="0">
                          <a:effectLst/>
                        </a:rPr>
                        <a:t>5</a:t>
                      </a:r>
                      <a:r>
                        <a:rPr lang="en-GB" sz="3200" dirty="0">
                          <a:effectLst/>
                        </a:rPr>
                        <a:t>0%</a:t>
                      </a:r>
                      <a:endParaRPr lang="en-SG" sz="3200" dirty="0">
                        <a:effectLst/>
                      </a:endParaRPr>
                    </a:p>
                    <a:p>
                      <a:pPr marL="0" marR="0" algn="ctr">
                        <a:lnSpc>
                          <a:spcPct val="100000"/>
                        </a:lnSpc>
                        <a:spcBef>
                          <a:spcPts val="600"/>
                        </a:spcBef>
                        <a:spcAft>
                          <a:spcPts val="600"/>
                        </a:spcAft>
                      </a:pPr>
                      <a:r>
                        <a:rPr lang="en-GB" sz="3200" dirty="0">
                          <a:effectLst/>
                        </a:rPr>
                        <a:t>(</a:t>
                      </a:r>
                      <a:r>
                        <a:rPr lang="en-US" altLang="en-GB" sz="3200" dirty="0">
                          <a:effectLst/>
                        </a:rPr>
                        <a:t>10</a:t>
                      </a:r>
                      <a:r>
                        <a:rPr lang="en-GB" sz="3200" dirty="0">
                          <a:effectLst/>
                        </a:rPr>
                        <a:t>%)</a:t>
                      </a:r>
                      <a:endParaRPr lang="en-SG" sz="3200" dirty="0">
                        <a:effectLst/>
                      </a:endParaRPr>
                    </a:p>
                    <a:p>
                      <a:pPr marL="0" marR="0" algn="ctr">
                        <a:lnSpc>
                          <a:spcPct val="100000"/>
                        </a:lnSpc>
                        <a:spcBef>
                          <a:spcPts val="600"/>
                        </a:spcBef>
                        <a:spcAft>
                          <a:spcPts val="600"/>
                        </a:spcAft>
                      </a:pPr>
                      <a:r>
                        <a:rPr lang="en-GB" sz="3200" dirty="0">
                          <a:effectLst/>
                        </a:rPr>
                        <a:t>(10%)</a:t>
                      </a:r>
                      <a:endParaRPr lang="en-SG" sz="3200" dirty="0">
                        <a:effectLst/>
                      </a:endParaRPr>
                    </a:p>
                    <a:p>
                      <a:pPr marL="0" marR="0" algn="ctr">
                        <a:lnSpc>
                          <a:spcPct val="100000"/>
                        </a:lnSpc>
                        <a:spcBef>
                          <a:spcPts val="600"/>
                        </a:spcBef>
                        <a:spcAft>
                          <a:spcPts val="600"/>
                        </a:spcAft>
                      </a:pPr>
                      <a:r>
                        <a:rPr lang="en-GB" sz="3200" dirty="0">
                          <a:effectLst/>
                        </a:rPr>
                        <a:t>(</a:t>
                      </a:r>
                      <a:r>
                        <a:rPr lang="en-US" altLang="en-GB" sz="3200" dirty="0">
                          <a:effectLst/>
                        </a:rPr>
                        <a:t>30</a:t>
                      </a:r>
                      <a:r>
                        <a:rPr lang="en-GB" sz="3200" dirty="0">
                          <a:effectLst/>
                        </a:rPr>
                        <a:t>%)</a:t>
                      </a:r>
                      <a:endParaRPr lang="en-SG" sz="3200" dirty="0">
                        <a:effectLst/>
                      </a:endParaRPr>
                    </a:p>
                    <a:p>
                      <a:pPr marL="0" marR="0" algn="ctr">
                        <a:lnSpc>
                          <a:spcPct val="100000"/>
                        </a:lnSpc>
                        <a:spcBef>
                          <a:spcPts val="600"/>
                        </a:spcBef>
                        <a:spcAft>
                          <a:spcPts val="600"/>
                        </a:spcAft>
                      </a:pPr>
                      <a:r>
                        <a:rPr lang="en-GB" sz="3200" dirty="0">
                          <a:effectLst/>
                        </a:rPr>
                        <a:t>10%</a:t>
                      </a:r>
                      <a:endParaRPr lang="en-SG" sz="3200" b="1" dirty="0">
                        <a:effectLst/>
                        <a:latin typeface="Arial" panose="020B0604020202020204" pitchFamily="34" charset="0"/>
                        <a:ea typeface="宋体" panose="02010600030101010101" pitchFamily="2" charset="-122"/>
                        <a:cs typeface="Times New Roman" panose="02020603050405020304" pitchFamily="-107" charset="0"/>
                      </a:endParaRPr>
                    </a:p>
                  </a:txBody>
                  <a:tcPr marL="68580" marR="68580" marT="0" marB="0"/>
                </a:tc>
                <a:extLst>
                  <a:ext uri="{0D108BD9-81ED-4DB2-BD59-A6C34878D82A}">
                    <a16:rowId xmlns:a16="http://schemas.microsoft.com/office/drawing/2014/main" val="10000"/>
                  </a:ext>
                </a:extLst>
              </a:tr>
            </a:tbl>
          </a:graphicData>
        </a:graphic>
      </p:graphicFrame>
      <p:cxnSp>
        <p:nvCxnSpPr>
          <p:cNvPr id="5" name="Straight Connector 4"/>
          <p:cNvCxnSpPr/>
          <p:nvPr/>
        </p:nvCxnSpPr>
        <p:spPr>
          <a:xfrm>
            <a:off x="533400" y="2286000"/>
            <a:ext cx="83058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p:cNvCxnSpPr/>
          <p:nvPr/>
        </p:nvCxnSpPr>
        <p:spPr>
          <a:xfrm>
            <a:off x="533400" y="4876800"/>
            <a:ext cx="8305800" cy="0"/>
          </a:xfrm>
          <a:prstGeom prst="line">
            <a:avLst/>
          </a:prstGeom>
        </p:spPr>
        <p:style>
          <a:lnRef idx="3">
            <a:schemeClr val="accent3"/>
          </a:lnRef>
          <a:fillRef idx="0">
            <a:schemeClr val="accent3"/>
          </a:fillRef>
          <a:effectRef idx="2">
            <a:schemeClr val="accent3"/>
          </a:effectRef>
          <a:fontRef idx="minor">
            <a:schemeClr val="tx1"/>
          </a:fontRef>
        </p:style>
      </p:cxn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a:t>
            </a:fld>
            <a:endParaRPr lang="en-US" dirty="0">
              <a:latin typeface="Calibri" panose="020F0502020204030204" pitchFamily="-107"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100</a:t>
            </a:fld>
            <a:endParaRPr lang="en-US" dirty="0">
              <a:latin typeface="Calibri" panose="020F0502020204030204" pitchFamily="-107" charset="0"/>
            </a:endParaRPr>
          </a:p>
        </p:txBody>
      </p:sp>
      <p:sp>
        <p:nvSpPr>
          <p:cNvPr id="8" name="文本框 7"/>
          <p:cNvSpPr txBox="1"/>
          <p:nvPr/>
        </p:nvSpPr>
        <p:spPr>
          <a:xfrm>
            <a:off x="3606800" y="186055"/>
            <a:ext cx="1930400" cy="706755"/>
          </a:xfrm>
          <a:prstGeom prst="rect">
            <a:avLst/>
          </a:prstGeom>
          <a:noFill/>
        </p:spPr>
        <p:txBody>
          <a:bodyPr wrap="none" rtlCol="0">
            <a:spAutoFit/>
          </a:bodyPr>
          <a:lstStyle/>
          <a:p>
            <a:pPr algn="ctr"/>
            <a:r>
              <a:rPr lang="en-US" altLang="zh-CN" sz="4000" b="1">
                <a:latin typeface="+mn-lt"/>
                <a:cs typeface="+mn-lt"/>
                <a:sym typeface="+mn-ea"/>
              </a:rPr>
              <a:t>Uniform</a:t>
            </a:r>
            <a:endParaRPr lang="en-US" altLang="zh-CN" sz="4000" b="1">
              <a:latin typeface="+mn-lt"/>
              <a:cs typeface="+mn-lt"/>
            </a:endParaRPr>
          </a:p>
        </p:txBody>
      </p:sp>
      <p:pic>
        <p:nvPicPr>
          <p:cNvPr id="2" name="图片 1" descr="微信截图_20220226214010"/>
          <p:cNvPicPr>
            <a:picLocks noChangeAspect="1"/>
          </p:cNvPicPr>
          <p:nvPr/>
        </p:nvPicPr>
        <p:blipFill>
          <a:blip r:embed="rId2"/>
          <a:stretch>
            <a:fillRect/>
          </a:stretch>
        </p:blipFill>
        <p:spPr>
          <a:xfrm>
            <a:off x="758190" y="975995"/>
            <a:ext cx="7628255" cy="52578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101</a:t>
            </a:fld>
            <a:endParaRPr lang="en-US" dirty="0">
              <a:latin typeface="Calibri" panose="020F0502020204030204" pitchFamily="-107" charset="0"/>
            </a:endParaRPr>
          </a:p>
        </p:txBody>
      </p:sp>
      <p:sp>
        <p:nvSpPr>
          <p:cNvPr id="8" name="文本框 7"/>
          <p:cNvSpPr txBox="1"/>
          <p:nvPr/>
        </p:nvSpPr>
        <p:spPr>
          <a:xfrm>
            <a:off x="2526665" y="186055"/>
            <a:ext cx="4090670" cy="706755"/>
          </a:xfrm>
          <a:prstGeom prst="rect">
            <a:avLst/>
          </a:prstGeom>
          <a:noFill/>
        </p:spPr>
        <p:txBody>
          <a:bodyPr wrap="none" rtlCol="0">
            <a:spAutoFit/>
          </a:bodyPr>
          <a:lstStyle/>
          <a:p>
            <a:pPr algn="ctr"/>
            <a:r>
              <a:rPr lang="en-US" altLang="zh-CN" sz="4000" b="1">
                <a:latin typeface="+mn-lt"/>
                <a:cs typeface="+mn-lt"/>
                <a:sym typeface="+mn-ea"/>
              </a:rPr>
              <a:t>Gaussian (Normal)</a:t>
            </a:r>
            <a:endParaRPr lang="en-US" altLang="zh-CN" sz="4000" b="1">
              <a:latin typeface="+mn-lt"/>
              <a:cs typeface="+mn-lt"/>
            </a:endParaRPr>
          </a:p>
        </p:txBody>
      </p:sp>
      <p:pic>
        <p:nvPicPr>
          <p:cNvPr id="2" name="图片 1" descr="微信截图_20220226214050"/>
          <p:cNvPicPr>
            <a:picLocks noChangeAspect="1"/>
          </p:cNvPicPr>
          <p:nvPr/>
        </p:nvPicPr>
        <p:blipFill>
          <a:blip r:embed="rId2"/>
          <a:stretch>
            <a:fillRect/>
          </a:stretch>
        </p:blipFill>
        <p:spPr>
          <a:xfrm>
            <a:off x="626110" y="967740"/>
            <a:ext cx="7892415" cy="54292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102</a:t>
            </a:fld>
            <a:endParaRPr lang="en-US" dirty="0">
              <a:latin typeface="Calibri" panose="020F0502020204030204" pitchFamily="-107" charset="0"/>
            </a:endParaRPr>
          </a:p>
        </p:txBody>
      </p:sp>
      <p:sp>
        <p:nvSpPr>
          <p:cNvPr id="8" name="文本框 7"/>
          <p:cNvSpPr txBox="1"/>
          <p:nvPr/>
        </p:nvSpPr>
        <p:spPr>
          <a:xfrm>
            <a:off x="1186180" y="186055"/>
            <a:ext cx="6771640" cy="706755"/>
          </a:xfrm>
          <a:prstGeom prst="rect">
            <a:avLst/>
          </a:prstGeom>
          <a:noFill/>
        </p:spPr>
        <p:txBody>
          <a:bodyPr wrap="none" rtlCol="0">
            <a:spAutoFit/>
          </a:bodyPr>
          <a:lstStyle/>
          <a:p>
            <a:pPr algn="ctr"/>
            <a:r>
              <a:rPr lang="en-US" altLang="zh-CN" sz="4000" b="1">
                <a:latin typeface="+mn-lt"/>
                <a:cs typeface="+mn-lt"/>
                <a:sym typeface="+mn-ea"/>
              </a:rPr>
              <a:t>Why Do People Use Gaussians?</a:t>
            </a:r>
            <a:endParaRPr lang="en-US" altLang="zh-CN" sz="4000" b="1">
              <a:latin typeface="+mn-lt"/>
              <a:cs typeface="+mn-lt"/>
            </a:endParaRPr>
          </a:p>
        </p:txBody>
      </p:sp>
      <p:pic>
        <p:nvPicPr>
          <p:cNvPr id="2" name="图片 1" descr="微信截图_20220226214152"/>
          <p:cNvPicPr>
            <a:picLocks noChangeAspect="1"/>
          </p:cNvPicPr>
          <p:nvPr/>
        </p:nvPicPr>
        <p:blipFill>
          <a:blip r:embed="rId2"/>
          <a:stretch>
            <a:fillRect/>
          </a:stretch>
        </p:blipFill>
        <p:spPr>
          <a:xfrm>
            <a:off x="242570" y="1341755"/>
            <a:ext cx="8659495" cy="163893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103</a:t>
            </a:fld>
            <a:endParaRPr lang="en-US" dirty="0">
              <a:latin typeface="Calibri" panose="020F0502020204030204" pitchFamily="-107" charset="0"/>
            </a:endParaRPr>
          </a:p>
        </p:txBody>
      </p:sp>
      <p:sp>
        <p:nvSpPr>
          <p:cNvPr id="8" name="文本框 7"/>
          <p:cNvSpPr txBox="1"/>
          <p:nvPr/>
        </p:nvSpPr>
        <p:spPr>
          <a:xfrm>
            <a:off x="2071370" y="186055"/>
            <a:ext cx="5001260" cy="706755"/>
          </a:xfrm>
          <a:prstGeom prst="rect">
            <a:avLst/>
          </a:prstGeom>
          <a:noFill/>
        </p:spPr>
        <p:txBody>
          <a:bodyPr wrap="none" rtlCol="0">
            <a:spAutoFit/>
          </a:bodyPr>
          <a:lstStyle/>
          <a:p>
            <a:pPr algn="ctr"/>
            <a:r>
              <a:rPr lang="en-US" altLang="zh-CN" sz="4000" b="1">
                <a:latin typeface="+mn-lt"/>
                <a:cs typeface="+mn-lt"/>
                <a:sym typeface="+mn-ea"/>
              </a:rPr>
              <a:t>Multivariate Gaussians</a:t>
            </a:r>
            <a:endParaRPr lang="en-US" altLang="zh-CN" sz="4000" b="1">
              <a:latin typeface="+mn-lt"/>
              <a:cs typeface="+mn-lt"/>
            </a:endParaRPr>
          </a:p>
        </p:txBody>
      </p:sp>
      <p:pic>
        <p:nvPicPr>
          <p:cNvPr id="2" name="图片 1" descr="微信截图_20220226214250"/>
          <p:cNvPicPr>
            <a:picLocks noChangeAspect="1"/>
          </p:cNvPicPr>
          <p:nvPr/>
        </p:nvPicPr>
        <p:blipFill>
          <a:blip r:embed="rId2"/>
          <a:stretch>
            <a:fillRect/>
          </a:stretch>
        </p:blipFill>
        <p:spPr>
          <a:xfrm>
            <a:off x="131445" y="892810"/>
            <a:ext cx="8881110" cy="531304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104</a:t>
            </a:fld>
            <a:endParaRPr lang="en-US" dirty="0">
              <a:latin typeface="Calibri" panose="020F0502020204030204" pitchFamily="-107" charset="0"/>
            </a:endParaRPr>
          </a:p>
        </p:txBody>
      </p:sp>
      <p:sp>
        <p:nvSpPr>
          <p:cNvPr id="8" name="文本框 7"/>
          <p:cNvSpPr txBox="1"/>
          <p:nvPr/>
        </p:nvSpPr>
        <p:spPr>
          <a:xfrm>
            <a:off x="2266633" y="186055"/>
            <a:ext cx="4610735" cy="706755"/>
          </a:xfrm>
          <a:prstGeom prst="rect">
            <a:avLst/>
          </a:prstGeom>
          <a:noFill/>
        </p:spPr>
        <p:txBody>
          <a:bodyPr wrap="none" rtlCol="0">
            <a:spAutoFit/>
          </a:bodyPr>
          <a:lstStyle/>
          <a:p>
            <a:pPr algn="ctr"/>
            <a:r>
              <a:rPr lang="en-US" altLang="zh-CN" sz="4000" b="1">
                <a:latin typeface="+mn-lt"/>
                <a:cs typeface="+mn-lt"/>
              </a:rPr>
              <a:t>Covariance examples</a:t>
            </a:r>
          </a:p>
        </p:txBody>
      </p:sp>
      <p:pic>
        <p:nvPicPr>
          <p:cNvPr id="3" name="图片 2" descr="微信截图_20220226214818"/>
          <p:cNvPicPr>
            <a:picLocks noChangeAspect="1"/>
          </p:cNvPicPr>
          <p:nvPr/>
        </p:nvPicPr>
        <p:blipFill>
          <a:blip r:embed="rId2"/>
          <a:stretch>
            <a:fillRect/>
          </a:stretch>
        </p:blipFill>
        <p:spPr>
          <a:xfrm>
            <a:off x="595630" y="1019175"/>
            <a:ext cx="8049895" cy="521081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105</a:t>
            </a:fld>
            <a:endParaRPr lang="en-US" dirty="0">
              <a:latin typeface="Calibri" panose="020F0502020204030204" pitchFamily="-107" charset="0"/>
            </a:endParaRPr>
          </a:p>
        </p:txBody>
      </p:sp>
      <p:sp>
        <p:nvSpPr>
          <p:cNvPr id="8" name="文本框 7"/>
          <p:cNvSpPr txBox="1"/>
          <p:nvPr/>
        </p:nvSpPr>
        <p:spPr>
          <a:xfrm>
            <a:off x="2634616" y="186055"/>
            <a:ext cx="3874770" cy="706755"/>
          </a:xfrm>
          <a:prstGeom prst="rect">
            <a:avLst/>
          </a:prstGeom>
          <a:noFill/>
        </p:spPr>
        <p:txBody>
          <a:bodyPr wrap="none" rtlCol="0">
            <a:spAutoFit/>
          </a:bodyPr>
          <a:lstStyle/>
          <a:p>
            <a:pPr algn="ctr"/>
            <a:r>
              <a:rPr lang="en-US" altLang="zh-CN" sz="4000" b="1">
                <a:latin typeface="+mn-lt"/>
                <a:cs typeface="+mn-lt"/>
              </a:rPr>
              <a:t>Sum of Gaussians</a:t>
            </a:r>
          </a:p>
        </p:txBody>
      </p:sp>
      <p:pic>
        <p:nvPicPr>
          <p:cNvPr id="2" name="图片 1" descr="微信截图_20220226214931"/>
          <p:cNvPicPr>
            <a:picLocks noChangeAspect="1"/>
          </p:cNvPicPr>
          <p:nvPr/>
        </p:nvPicPr>
        <p:blipFill>
          <a:blip r:embed="rId2"/>
          <a:stretch>
            <a:fillRect/>
          </a:stretch>
        </p:blipFill>
        <p:spPr>
          <a:xfrm>
            <a:off x="1871980" y="1970405"/>
            <a:ext cx="5400040" cy="3140075"/>
          </a:xfrm>
          <a:prstGeom prst="rect">
            <a:avLst/>
          </a:prstGeom>
        </p:spPr>
      </p:pic>
      <p:sp>
        <p:nvSpPr>
          <p:cNvPr id="7" name="文本框 6"/>
          <p:cNvSpPr txBox="1"/>
          <p:nvPr/>
        </p:nvSpPr>
        <p:spPr>
          <a:xfrm>
            <a:off x="811530" y="1410970"/>
            <a:ext cx="4864735" cy="398780"/>
          </a:xfrm>
          <a:prstGeom prst="rect">
            <a:avLst/>
          </a:prstGeom>
          <a:noFill/>
        </p:spPr>
        <p:txBody>
          <a:bodyPr wrap="none" rtlCol="0">
            <a:spAutoFit/>
          </a:bodyPr>
          <a:lstStyle/>
          <a:p>
            <a:r>
              <a:rPr lang="en-US" altLang="zh-CN" sz="2000"/>
              <a:t>The sum of two Gaussians is a Gaussian: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71"/>
            <a:ext cx="8229600" cy="1143000"/>
          </a:xfrm>
        </p:spPr>
        <p:txBody>
          <a:bodyPr>
            <a:normAutofit/>
          </a:bodyPr>
          <a:lstStyle/>
          <a:p>
            <a:r>
              <a:rPr lang="en-GB" b="1" dirty="0"/>
              <a:t>Assessment</a:t>
            </a:r>
            <a:r>
              <a:rPr lang="en-US" b="1" dirty="0">
                <a:latin typeface="Times New Roman" panose="02020603050405020304" pitchFamily="-107" charset="0"/>
                <a:cs typeface="Times New Roman" panose="02020603050405020304" pitchFamily="-107" charset="0"/>
              </a:rPr>
              <a:t> </a:t>
            </a:r>
            <a:r>
              <a:rPr lang="en-US" b="1" dirty="0">
                <a:cs typeface="+mj-lt"/>
              </a:rPr>
              <a:t>(Cont.)</a:t>
            </a:r>
            <a:endParaRPr lang="en-US" b="1" dirty="0">
              <a:solidFill>
                <a:schemeClr val="tx1"/>
              </a:solidFill>
              <a:cs typeface="+mj-lt"/>
            </a:endParaRPr>
          </a:p>
        </p:txBody>
      </p:sp>
      <p:sp>
        <p:nvSpPr>
          <p:cNvPr id="3" name="Content Placeholder 2"/>
          <p:cNvSpPr>
            <a:spLocks noGrp="1"/>
          </p:cNvSpPr>
          <p:nvPr>
            <p:ph idx="1"/>
          </p:nvPr>
        </p:nvSpPr>
        <p:spPr>
          <a:xfrm>
            <a:off x="190500" y="950595"/>
            <a:ext cx="8763000" cy="5638800"/>
          </a:xfrm>
        </p:spPr>
        <p:txBody>
          <a:bodyPr>
            <a:normAutofit fontScale="77500" lnSpcReduction="20000"/>
          </a:bodyPr>
          <a:lstStyle/>
          <a:p>
            <a:pPr marL="342900" lvl="1" indent="-342900">
              <a:lnSpc>
                <a:spcPct val="120000"/>
              </a:lnSpc>
              <a:buFont typeface="Arial" panose="020B0604020202020204" pitchFamily="34" charset="0"/>
              <a:buChar char="•"/>
            </a:pPr>
            <a:r>
              <a:rPr lang="en-GB" b="1" dirty="0"/>
              <a:t>Final exam</a:t>
            </a:r>
            <a:endParaRPr lang="en-US" b="1" dirty="0"/>
          </a:p>
          <a:p>
            <a:pPr marL="742950" lvl="1" algn="l">
              <a:lnSpc>
                <a:spcPct val="120000"/>
              </a:lnSpc>
              <a:buClrTx/>
              <a:buSzTx/>
            </a:pPr>
            <a:r>
              <a:rPr lang="en-SG" u="sng" dirty="0"/>
              <a:t>Term paper</a:t>
            </a:r>
          </a:p>
          <a:p>
            <a:pPr marL="342900" lvl="1" indent="-342900">
              <a:lnSpc>
                <a:spcPct val="120000"/>
              </a:lnSpc>
              <a:buFont typeface="Arial" panose="020B0604020202020204" pitchFamily="34" charset="0"/>
              <a:buChar char="•"/>
            </a:pPr>
            <a:r>
              <a:rPr lang="en-SG" b="1" dirty="0"/>
              <a:t>Course project </a:t>
            </a:r>
            <a:r>
              <a:rPr lang="en-GB" sz="3200" b="1" dirty="0"/>
              <a:t>(Group)</a:t>
            </a:r>
            <a:r>
              <a:rPr lang="en-SG" b="1" dirty="0"/>
              <a:t> </a:t>
            </a:r>
          </a:p>
          <a:p>
            <a:pPr lvl="1">
              <a:lnSpc>
                <a:spcPct val="120000"/>
              </a:lnSpc>
            </a:pPr>
            <a:r>
              <a:rPr lang="en-SG" dirty="0"/>
              <a:t>Groups of </a:t>
            </a:r>
            <a:r>
              <a:rPr lang="en-SG" u="sng" dirty="0"/>
              <a:t>2-</a:t>
            </a:r>
            <a:r>
              <a:rPr lang="en-US" altLang="en-SG" u="sng" dirty="0"/>
              <a:t>3</a:t>
            </a:r>
            <a:r>
              <a:rPr lang="en-SG" dirty="0"/>
              <a:t> members (unless agreeable by me) </a:t>
            </a:r>
          </a:p>
          <a:p>
            <a:pPr lvl="1">
              <a:lnSpc>
                <a:spcPct val="120000"/>
              </a:lnSpc>
            </a:pPr>
            <a:r>
              <a:rPr lang="en-SG" dirty="0"/>
              <a:t>Topic: a </a:t>
            </a:r>
            <a:r>
              <a:rPr lang="en-US" altLang="en-SG" dirty="0"/>
              <a:t>machine learning</a:t>
            </a:r>
            <a:r>
              <a:rPr lang="en-SG" dirty="0"/>
              <a:t> task (will be released later) </a:t>
            </a:r>
          </a:p>
          <a:p>
            <a:pPr lvl="1">
              <a:lnSpc>
                <a:spcPct val="120000"/>
              </a:lnSpc>
            </a:pPr>
            <a:r>
              <a:rPr lang="en-SG" sz="3200" dirty="0"/>
              <a:t>Submission</a:t>
            </a:r>
          </a:p>
          <a:p>
            <a:pPr lvl="2">
              <a:lnSpc>
                <a:spcPct val="120000"/>
              </a:lnSpc>
            </a:pPr>
            <a:r>
              <a:rPr lang="en-SG" dirty="0"/>
              <a:t>Project presentation (by Week </a:t>
            </a:r>
            <a:r>
              <a:rPr lang="en-US" altLang="en-SG" dirty="0"/>
              <a:t>12</a:t>
            </a:r>
            <a:r>
              <a:rPr lang="en-SG" dirty="0"/>
              <a:t>)  </a:t>
            </a:r>
          </a:p>
          <a:p>
            <a:pPr lvl="2">
              <a:lnSpc>
                <a:spcPct val="120000"/>
              </a:lnSpc>
            </a:pPr>
            <a:r>
              <a:rPr lang="en-SG" dirty="0"/>
              <a:t>Codes (well documents)</a:t>
            </a:r>
          </a:p>
          <a:p>
            <a:pPr lvl="2">
              <a:lnSpc>
                <a:spcPct val="120000"/>
              </a:lnSpc>
            </a:pPr>
            <a:r>
              <a:rPr lang="en-SG" dirty="0"/>
              <a:t>Project report (Week </a:t>
            </a:r>
            <a:r>
              <a:rPr lang="en-US" altLang="en-SG" dirty="0"/>
              <a:t>12</a:t>
            </a:r>
            <a:r>
              <a:rPr lang="en-SG" dirty="0"/>
              <a:t>)  </a:t>
            </a:r>
          </a:p>
          <a:p>
            <a:pPr lvl="1">
              <a:lnSpc>
                <a:spcPct val="120000"/>
              </a:lnSpc>
              <a:spcBef>
                <a:spcPts val="1200"/>
              </a:spcBef>
            </a:pPr>
            <a:r>
              <a:rPr lang="en-SG" dirty="0"/>
              <a:t>For a group, I will give individual mark if I found someone did not make significant contribution - when one or multiple members in your group reported to me the issue and I will check with other group members to double confirm</a:t>
            </a:r>
            <a:r>
              <a:rPr lang="en-US" altLang="zh-CN" dirty="0"/>
              <a:t>.</a:t>
            </a:r>
            <a:endParaRPr lang="en-SG" dirty="0"/>
          </a:p>
          <a:p>
            <a:pPr lvl="1">
              <a:lnSpc>
                <a:spcPct val="120000"/>
              </a:lnSpc>
            </a:pPr>
            <a:r>
              <a:rPr lang="en-US" dirty="0"/>
              <a:t>Each group will provide evaluation marks to all the other groups</a:t>
            </a:r>
            <a:r>
              <a:rPr lang="en-US" altLang="zh-CN" dirty="0"/>
              <a:t>.</a:t>
            </a:r>
            <a:endParaRPr lang="en-S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567" y="3048000"/>
            <a:ext cx="1995434" cy="152399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824466" y="3048000"/>
            <a:ext cx="2324099" cy="1524000"/>
          </a:xfrm>
          <a:prstGeom prst="rect">
            <a:avLst/>
          </a:prstGeom>
        </p:spPr>
      </p:pic>
      <p:sp>
        <p:nvSpPr>
          <p:cNvPr id="6" name="Multiply 5"/>
          <p:cNvSpPr/>
          <p:nvPr/>
        </p:nvSpPr>
        <p:spPr>
          <a:xfrm>
            <a:off x="8132543" y="2133600"/>
            <a:ext cx="1066800" cy="99060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graphicFrame>
        <p:nvGraphicFramePr>
          <p:cNvPr id="7" name="Object 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2743200" imgH="5181600" progId="Equation.3">
                  <p:embed/>
                </p:oleObj>
              </mc:Choice>
              <mc:Fallback>
                <p:oleObj name="Equation" r:id="rId5" imgW="2743200" imgH="5181600" progId="Equation.3">
                  <p:embed/>
                  <p:pic>
                    <p:nvPicPr>
                      <p:cNvPr id="0" name="图片 130061"/>
                      <p:cNvPicPr/>
                      <p:nvPr/>
                    </p:nvPicPr>
                    <p:blipFill>
                      <a:blip r:embed="rId6"/>
                      <a:stretch>
                        <a:fillRect/>
                      </a:stretch>
                    </p:blipFill>
                    <p:spPr>
                      <a:xfrm>
                        <a:off x="4514850" y="3321050"/>
                        <a:ext cx="114300" cy="215900"/>
                      </a:xfrm>
                      <a:prstGeom prst="rect">
                        <a:avLst/>
                      </a:prstGeom>
                    </p:spPr>
                  </p:pic>
                </p:oleObj>
              </mc:Fallback>
            </mc:AlternateContent>
          </a:graphicData>
        </a:graphic>
      </p:graphicFrame>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28400" t="22223" r="28400" b="31111"/>
          <a:stretch>
            <a:fillRect/>
          </a:stretch>
        </p:blipFill>
        <p:spPr>
          <a:xfrm>
            <a:off x="4161155" y="3809999"/>
            <a:ext cx="557264" cy="762000"/>
          </a:xfrm>
          <a:prstGeom prst="rect">
            <a:avLst/>
          </a:prstGeom>
          <a:effectLst>
            <a:reflection stA="0" endPos="65000" dist="50800" dir="5400000" sy="-100000" algn="bl" rotWithShape="0"/>
          </a:effectLst>
        </p:spPr>
      </p:pic>
      <p:sp>
        <p:nvSpPr>
          <p:cNvPr id="10" name="灯片编号占位符 9"/>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11</a:t>
            </a:fld>
            <a:endParaRPr lang="en-US" dirty="0">
              <a:latin typeface="Calibri" panose="020F0502020204030204" pitchFamily="-107"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914400"/>
          </a:xfrm>
        </p:spPr>
        <p:txBody>
          <a:bodyPr>
            <a:normAutofit/>
          </a:bodyPr>
          <a:lstStyle/>
          <a:p>
            <a:r>
              <a:rPr lang="en-GB" b="1" dirty="0"/>
              <a:t>Assessment (Cont.)</a:t>
            </a:r>
            <a:endParaRPr lang="en-US" b="1" dirty="0">
              <a:solidFill>
                <a:schemeClr val="tx1"/>
              </a:solidFill>
              <a:latin typeface="Times New Roman" panose="02020603050405020304" pitchFamily="-107" charset="0"/>
              <a:cs typeface="Times New Roman" panose="02020603050405020304" pitchFamily="-107" charset="0"/>
            </a:endParaRPr>
          </a:p>
        </p:txBody>
      </p:sp>
      <p:sp>
        <p:nvSpPr>
          <p:cNvPr id="3" name="Content Placeholder 2"/>
          <p:cNvSpPr>
            <a:spLocks noGrp="1"/>
          </p:cNvSpPr>
          <p:nvPr>
            <p:ph idx="1"/>
          </p:nvPr>
        </p:nvSpPr>
        <p:spPr>
          <a:xfrm>
            <a:off x="685800" y="1371600"/>
            <a:ext cx="8229600" cy="5181600"/>
          </a:xfrm>
        </p:spPr>
        <p:txBody>
          <a:bodyPr>
            <a:normAutofit/>
          </a:bodyPr>
          <a:lstStyle/>
          <a:p>
            <a:pPr marL="342900" lvl="1" indent="-342900">
              <a:lnSpc>
                <a:spcPct val="160000"/>
              </a:lnSpc>
              <a:spcBef>
                <a:spcPts val="0"/>
              </a:spcBef>
              <a:buFont typeface="Arial" panose="020B0604020202020204" pitchFamily="34" charset="0"/>
              <a:buChar char="•"/>
            </a:pPr>
            <a:r>
              <a:rPr lang="en-US" b="1" dirty="0"/>
              <a:t>Quiz </a:t>
            </a:r>
          </a:p>
          <a:p>
            <a:pPr marL="742950" lvl="2" indent="-342900">
              <a:lnSpc>
                <a:spcPct val="160000"/>
              </a:lnSpc>
              <a:spcBef>
                <a:spcPts val="0"/>
              </a:spcBef>
            </a:pPr>
            <a:r>
              <a:rPr lang="en-US" u="sng" dirty="0">
                <a:latin typeface="Times New Roman" panose="02020603050405020304" pitchFamily="-107" charset="0"/>
                <a:cs typeface="Times New Roman" panose="02020603050405020304" pitchFamily="-107" charset="0"/>
              </a:rPr>
              <a:t>Closed book </a:t>
            </a:r>
            <a:r>
              <a:rPr lang="en-US" dirty="0">
                <a:latin typeface="Times New Roman" panose="02020603050405020304" pitchFamily="-107" charset="0"/>
                <a:cs typeface="Times New Roman" panose="02020603050405020304" pitchFamily="-107" charset="0"/>
              </a:rPr>
              <a:t>and will be conducted on the class of </a:t>
            </a:r>
            <a:r>
              <a:rPr lang="en-US" altLang="zh-CN" dirty="0">
                <a:latin typeface="Times New Roman" panose="02020603050405020304" pitchFamily="-107" charset="0"/>
                <a:cs typeface="Times New Roman" panose="02020603050405020304" pitchFamily="-107" charset="0"/>
              </a:rPr>
              <a:t>W</a:t>
            </a:r>
            <a:r>
              <a:rPr lang="en-US" dirty="0">
                <a:latin typeface="Times New Roman" panose="02020603050405020304" pitchFamily="-107" charset="0"/>
                <a:cs typeface="Times New Roman" panose="02020603050405020304" pitchFamily="-107" charset="0"/>
              </a:rPr>
              <a:t>eek 10</a:t>
            </a:r>
            <a:endParaRPr lang="en-SG" dirty="0"/>
          </a:p>
          <a:p>
            <a:pPr marL="342900" lvl="1" indent="-342900">
              <a:lnSpc>
                <a:spcPct val="160000"/>
              </a:lnSpc>
              <a:spcBef>
                <a:spcPts val="0"/>
              </a:spcBef>
              <a:buFont typeface="Arial" panose="020B0604020202020204" pitchFamily="34" charset="0"/>
              <a:buChar char="•"/>
            </a:pPr>
            <a:r>
              <a:rPr lang="en-US" b="1" dirty="0"/>
              <a:t>Four assignments </a:t>
            </a:r>
          </a:p>
          <a:p>
            <a:pPr lvl="1">
              <a:lnSpc>
                <a:spcPct val="150000"/>
              </a:lnSpc>
              <a:spcBef>
                <a:spcPts val="0"/>
              </a:spcBef>
              <a:buFont typeface="Arial" panose="020B0604020202020204" pitchFamily="34" charset="0"/>
              <a:buChar char="•"/>
            </a:pPr>
            <a:r>
              <a:rPr lang="en-US" sz="2400" dirty="0">
                <a:latin typeface="Times New Roman" panose="02020603050405020304" pitchFamily="-107" charset="0"/>
                <a:cs typeface="Times New Roman" panose="02020603050405020304" pitchFamily="-107" charset="0"/>
              </a:rPr>
              <a:t>Late submission of an assignment would result in a reduced grade for the assignment, unless an extension has been granted by me. </a:t>
            </a:r>
          </a:p>
          <a:p>
            <a:pPr lvl="1">
              <a:lnSpc>
                <a:spcPct val="150000"/>
              </a:lnSpc>
              <a:spcBef>
                <a:spcPts val="0"/>
              </a:spcBef>
              <a:buFont typeface="Arial" panose="020B0604020202020204" pitchFamily="34" charset="0"/>
              <a:buChar char="•"/>
            </a:pPr>
            <a:r>
              <a:rPr lang="en-US" sz="2400" dirty="0">
                <a:latin typeface="Times New Roman" panose="02020603050405020304" pitchFamily="-107" charset="0"/>
                <a:cs typeface="Times New Roman" panose="02020603050405020304" pitchFamily="-107" charset="0"/>
              </a:rPr>
              <a:t>A late submission receives an additional 20% penalty for every 24 hours delay.</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12</a:t>
            </a:fld>
            <a:endParaRPr lang="en-US" dirty="0">
              <a:latin typeface="Calibri" panose="020F0502020204030204" pitchFamily="-107"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normAutofit/>
          </a:bodyPr>
          <a:lstStyle/>
          <a:p>
            <a:r>
              <a:rPr lang="en-US" b="1" dirty="0">
                <a:solidFill>
                  <a:schemeClr val="tx1"/>
                </a:solidFill>
                <a:cs typeface="+mj-lt"/>
              </a:rPr>
              <a:t>Textbook and Reference</a:t>
            </a:r>
          </a:p>
        </p:txBody>
      </p:sp>
      <p:sp>
        <p:nvSpPr>
          <p:cNvPr id="3" name="Content Placeholder 2"/>
          <p:cNvSpPr>
            <a:spLocks noGrp="1"/>
          </p:cNvSpPr>
          <p:nvPr>
            <p:ph idx="1"/>
          </p:nvPr>
        </p:nvSpPr>
        <p:spPr>
          <a:xfrm>
            <a:off x="457200" y="1524000"/>
            <a:ext cx="8001000" cy="5029200"/>
          </a:xfrm>
        </p:spPr>
        <p:txBody>
          <a:bodyPr>
            <a:normAutofit fontScale="92500" lnSpcReduction="10000"/>
          </a:bodyPr>
          <a:lstStyle/>
          <a:p>
            <a:pPr>
              <a:buFont typeface="Wingdings" panose="05000000000000000000" pitchFamily="2" charset="2"/>
              <a:buChar char="Ø"/>
            </a:pPr>
            <a:r>
              <a:rPr lang="en-US" dirty="0">
                <a:cs typeface="+mn-lt"/>
              </a:rPr>
              <a:t>Textbook and Reference:</a:t>
            </a:r>
          </a:p>
          <a:p>
            <a:pPr lvl="1">
              <a:buFont typeface="Wingdings" panose="05000000000000000000" pitchFamily="2" charset="2"/>
              <a:buChar char="§"/>
            </a:pPr>
            <a:r>
              <a:rPr lang="en-US" altLang="zh-CN" b="1" u="sng" dirty="0">
                <a:solidFill>
                  <a:srgbClr val="0070C0"/>
                </a:solidFill>
                <a:cs typeface="+mn-lt"/>
                <a:sym typeface="+mn-ea"/>
              </a:rPr>
              <a:t>Probabilistic</a:t>
            </a:r>
            <a:r>
              <a:rPr lang="zh-CN" altLang="en-US" b="1" u="sng" dirty="0">
                <a:solidFill>
                  <a:srgbClr val="0070C0"/>
                </a:solidFill>
                <a:cs typeface="+mn-lt"/>
                <a:sym typeface="+mn-ea"/>
              </a:rPr>
              <a:t> </a:t>
            </a:r>
            <a:r>
              <a:rPr lang="en-US" altLang="zh-CN" b="1" u="sng" dirty="0">
                <a:solidFill>
                  <a:srgbClr val="0070C0"/>
                </a:solidFill>
                <a:cs typeface="+mn-lt"/>
                <a:sym typeface="+mn-ea"/>
              </a:rPr>
              <a:t>Machine</a:t>
            </a:r>
            <a:r>
              <a:rPr lang="zh-CN" altLang="en-US" b="1" u="sng" dirty="0">
                <a:solidFill>
                  <a:srgbClr val="0070C0"/>
                </a:solidFill>
                <a:cs typeface="+mn-lt"/>
                <a:sym typeface="+mn-ea"/>
              </a:rPr>
              <a:t> </a:t>
            </a:r>
            <a:r>
              <a:rPr lang="en-US" altLang="zh-CN" b="1" u="sng" dirty="0">
                <a:solidFill>
                  <a:srgbClr val="0070C0"/>
                </a:solidFill>
                <a:cs typeface="+mn-lt"/>
                <a:sym typeface="+mn-ea"/>
              </a:rPr>
              <a:t>Learning:</a:t>
            </a:r>
            <a:r>
              <a:rPr lang="zh-CN" altLang="en-US" b="1" u="sng" dirty="0">
                <a:solidFill>
                  <a:srgbClr val="0070C0"/>
                </a:solidFill>
                <a:cs typeface="+mn-lt"/>
                <a:sym typeface="+mn-ea"/>
              </a:rPr>
              <a:t> </a:t>
            </a:r>
            <a:r>
              <a:rPr lang="en-GB" altLang="zh-CN" b="1" u="sng" dirty="0">
                <a:solidFill>
                  <a:srgbClr val="0070C0"/>
                </a:solidFill>
                <a:cs typeface="+mn-lt"/>
                <a:sym typeface="+mn-ea"/>
              </a:rPr>
              <a:t>An Introduction</a:t>
            </a:r>
            <a:r>
              <a:rPr lang="en-US" altLang="zh-CN" b="1" u="sng" dirty="0">
                <a:solidFill>
                  <a:srgbClr val="0070C0"/>
                </a:solidFill>
                <a:cs typeface="+mn-lt"/>
                <a:sym typeface="+mn-ea"/>
              </a:rPr>
              <a:t>,</a:t>
            </a:r>
            <a:r>
              <a:rPr lang="en-GB" altLang="zh-CN" b="1" u="sng" dirty="0">
                <a:solidFill>
                  <a:srgbClr val="0070C0"/>
                </a:solidFill>
                <a:cs typeface="+mn-lt"/>
                <a:sym typeface="+mn-ea"/>
              </a:rPr>
              <a:t> </a:t>
            </a:r>
            <a:r>
              <a:rPr lang="en-US" altLang="zh-CN" dirty="0">
                <a:cs typeface="+mn-lt"/>
                <a:sym typeface="+mn-ea"/>
              </a:rPr>
              <a:t>by</a:t>
            </a:r>
            <a:r>
              <a:rPr lang="zh-CN" altLang="en-US" dirty="0">
                <a:cs typeface="+mn-lt"/>
                <a:sym typeface="+mn-ea"/>
              </a:rPr>
              <a:t> </a:t>
            </a:r>
            <a:r>
              <a:rPr lang="en-GB" altLang="zh-CN" dirty="0">
                <a:cs typeface="+mn-lt"/>
                <a:sym typeface="+mn-ea"/>
              </a:rPr>
              <a:t>Kevin P. Murphy</a:t>
            </a:r>
            <a:r>
              <a:rPr lang="en-US" altLang="zh-CN" dirty="0">
                <a:cs typeface="+mn-lt"/>
                <a:sym typeface="+mn-ea"/>
              </a:rPr>
              <a:t>,</a:t>
            </a:r>
            <a:r>
              <a:rPr lang="zh-CN" altLang="en-US" dirty="0">
                <a:cs typeface="+mn-lt"/>
                <a:sym typeface="+mn-ea"/>
              </a:rPr>
              <a:t> </a:t>
            </a:r>
            <a:r>
              <a:rPr lang="en-GB" altLang="zh-CN" dirty="0">
                <a:cs typeface="+mn-lt"/>
                <a:sym typeface="+mn-ea"/>
              </a:rPr>
              <a:t>The MIT Press Cambridge, </a:t>
            </a:r>
            <a:r>
              <a:rPr lang="en-US" altLang="zh-CN" dirty="0">
                <a:cs typeface="+mn-lt"/>
                <a:sym typeface="+mn-ea"/>
              </a:rPr>
              <a:t>2022.</a:t>
            </a:r>
            <a:endParaRPr lang="en-GB" altLang="zh-CN" dirty="0">
              <a:cs typeface="+mn-lt"/>
              <a:sym typeface="+mn-ea"/>
            </a:endParaRPr>
          </a:p>
          <a:p>
            <a:pPr lvl="1">
              <a:buFont typeface="Wingdings" panose="05000000000000000000" pitchFamily="2" charset="2"/>
              <a:buChar char="§"/>
            </a:pPr>
            <a:r>
              <a:rPr lang="en-US" b="1" u="sng" dirty="0">
                <a:solidFill>
                  <a:srgbClr val="0070C0"/>
                </a:solidFill>
                <a:cs typeface="+mn-lt"/>
                <a:sym typeface="+mn-ea"/>
              </a:rPr>
              <a:t>Hands-On Machine Learning with Scikit-Learn, Keras, and TensorFlow, 3nd Edition</a:t>
            </a:r>
            <a:r>
              <a:rPr lang="en-US" dirty="0">
                <a:cs typeface="+mn-lt"/>
                <a:sym typeface="+mn-ea"/>
              </a:rPr>
              <a:t>, by </a:t>
            </a:r>
            <a:r>
              <a:rPr lang="en-US" dirty="0" err="1">
                <a:cs typeface="+mn-lt"/>
                <a:sym typeface="+mn-ea"/>
              </a:rPr>
              <a:t>Aurélien</a:t>
            </a:r>
            <a:r>
              <a:rPr lang="en-US" dirty="0">
                <a:cs typeface="+mn-lt"/>
                <a:sym typeface="+mn-ea"/>
              </a:rPr>
              <a:t> </a:t>
            </a:r>
            <a:r>
              <a:rPr lang="en-US" dirty="0" err="1">
                <a:cs typeface="+mn-lt"/>
                <a:sym typeface="+mn-ea"/>
              </a:rPr>
              <a:t>Géron</a:t>
            </a:r>
            <a:r>
              <a:rPr lang="en-US" dirty="0">
                <a:cs typeface="+mn-lt"/>
                <a:sym typeface="+mn-ea"/>
              </a:rPr>
              <a:t>, O'Reilly Media, Inc, 2022. </a:t>
            </a:r>
            <a:endParaRPr lang="en-US" dirty="0">
              <a:cs typeface="+mn-lt"/>
            </a:endParaRPr>
          </a:p>
          <a:p>
            <a:pPr lvl="1" algn="l">
              <a:buClrTx/>
              <a:buSzTx/>
              <a:buFont typeface="Wingdings" panose="05000000000000000000" pitchFamily="2" charset="2"/>
              <a:buChar char="§"/>
            </a:pPr>
            <a:r>
              <a:rPr lang="en-US" b="1" u="sng" dirty="0">
                <a:solidFill>
                  <a:srgbClr val="0070C0"/>
                </a:solidFill>
                <a:cs typeface="+mn-lt"/>
                <a:sym typeface="+mn-ea"/>
              </a:rPr>
              <a:t>Pattern Recognition and Machine Learning</a:t>
            </a:r>
            <a:r>
              <a:rPr lang="en-US" dirty="0">
                <a:cs typeface="+mn-lt"/>
                <a:sym typeface="+mn-ea"/>
              </a:rPr>
              <a:t>, by Christopher Bishop, Springer, 2007. </a:t>
            </a:r>
            <a:endParaRPr lang="en-US" b="1" u="sng" dirty="0">
              <a:solidFill>
                <a:srgbClr val="0070C0"/>
              </a:solidFill>
              <a:cs typeface="+mn-lt"/>
            </a:endParaRPr>
          </a:p>
          <a:p>
            <a:pPr lvl="1">
              <a:buFont typeface="Wingdings" panose="05000000000000000000" pitchFamily="2" charset="2"/>
              <a:buChar char="§"/>
            </a:pPr>
            <a:r>
              <a:rPr lang="en-US" b="1" u="sng" dirty="0">
                <a:solidFill>
                  <a:srgbClr val="0070C0"/>
                </a:solidFill>
                <a:cs typeface="+mn-lt"/>
              </a:rPr>
              <a:t>The Elements of Statistical Learning</a:t>
            </a:r>
            <a:r>
              <a:rPr lang="en-US" dirty="0">
                <a:cs typeface="+mn-lt"/>
              </a:rPr>
              <a:t>, T. Hastie, R. </a:t>
            </a:r>
            <a:r>
              <a:rPr lang="en-US" dirty="0" err="1">
                <a:cs typeface="+mn-lt"/>
              </a:rPr>
              <a:t>Tibshirani</a:t>
            </a:r>
            <a:r>
              <a:rPr lang="en-US" dirty="0">
                <a:cs typeface="+mn-lt"/>
              </a:rPr>
              <a:t>, J. H. Friedman, Springer, 2003.</a:t>
            </a:r>
          </a:p>
          <a:p>
            <a:pPr lvl="1">
              <a:buFont typeface="Wingdings" panose="05000000000000000000" pitchFamily="2" charset="2"/>
              <a:buChar char="§"/>
            </a:pPr>
            <a:r>
              <a:rPr lang="en-US" b="1" u="sng" dirty="0">
                <a:solidFill>
                  <a:srgbClr val="0070C0"/>
                </a:solidFill>
                <a:cs typeface="+mn-lt"/>
              </a:rPr>
              <a:t>Convex Optimization</a:t>
            </a:r>
            <a:r>
              <a:rPr lang="en-US" dirty="0">
                <a:cs typeface="+mn-lt"/>
              </a:rPr>
              <a:t>, Stephen Boyd, Lieven </a:t>
            </a:r>
            <a:r>
              <a:rPr lang="en-US" dirty="0" err="1">
                <a:cs typeface="+mn-lt"/>
              </a:rPr>
              <a:t>Vandenberghe</a:t>
            </a:r>
            <a:r>
              <a:rPr lang="en-US" dirty="0">
                <a:cs typeface="+mn-lt"/>
              </a:rPr>
              <a:t>, Cambridge University Press, 2004.</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13</a:t>
            </a:fld>
            <a:endParaRPr lang="en-US" dirty="0">
              <a:latin typeface="Calibri" panose="020F0502020204030204" pitchFamily="-107"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noGrp="1"/>
          </p:cNvSpPr>
          <p:nvPr/>
        </p:nvSpPr>
        <p:spPr>
          <a:xfrm>
            <a:off x="347345" y="1348105"/>
            <a:ext cx="8449945" cy="4866640"/>
          </a:xfrm>
          <a:prstGeom prst="rect">
            <a:avLst/>
          </a:prstGeom>
          <a:noFill/>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defTabSz="457200">
              <a:lnSpc>
                <a:spcPct val="100000"/>
              </a:lnSpc>
              <a:buClrTx/>
              <a:buSzTx/>
              <a:buFontTx/>
              <a:buNone/>
            </a:pPr>
            <a:r>
              <a:rPr lang="en-US" sz="1800" dirty="0">
                <a:ea typeface="MS PGothic" panose="020B0600070205080204" pitchFamily="-107" charset="-128"/>
                <a:cs typeface="+mn-lt"/>
                <a:sym typeface="+mn-ea"/>
              </a:rPr>
              <a:t>Machine Learning</a:t>
            </a:r>
          </a:p>
          <a:p>
            <a:pPr marL="457200" lvl="1" algn="l" defTabSz="457200">
              <a:lnSpc>
                <a:spcPct val="100000"/>
              </a:lnSpc>
              <a:buNone/>
            </a:pPr>
            <a:r>
              <a:rPr lang="en-US" sz="1800">
                <a:cs typeface="+mn-lt"/>
                <a:sym typeface="+mn-ea"/>
              </a:rPr>
              <a:t>Conference</a:t>
            </a:r>
            <a:r>
              <a:rPr sz="1800">
                <a:cs typeface="+mn-lt"/>
                <a:sym typeface="+mn-ea"/>
              </a:rPr>
              <a:t>：NIPS、ICML、ECML</a:t>
            </a:r>
            <a:r>
              <a:rPr lang="zh-CN" sz="1800">
                <a:cs typeface="+mn-lt"/>
                <a:sym typeface="+mn-ea"/>
              </a:rPr>
              <a:t>、</a:t>
            </a:r>
            <a:r>
              <a:rPr sz="1800">
                <a:cs typeface="+mn-lt"/>
                <a:sym typeface="+mn-ea"/>
              </a:rPr>
              <a:t>COLT，</a:t>
            </a:r>
          </a:p>
          <a:p>
            <a:pPr marL="457200" lvl="1" algn="l" defTabSz="457200">
              <a:lnSpc>
                <a:spcPct val="100000"/>
              </a:lnSpc>
              <a:buNone/>
            </a:pPr>
            <a:r>
              <a:rPr lang="en-US" sz="1800">
                <a:cs typeface="+mn-lt"/>
                <a:sym typeface="+mn-ea"/>
              </a:rPr>
              <a:t>Journal</a:t>
            </a:r>
            <a:r>
              <a:rPr sz="1800">
                <a:cs typeface="+mn-lt"/>
                <a:sym typeface="+mn-ea"/>
              </a:rPr>
              <a:t>：《Machine Learning》</a:t>
            </a:r>
            <a:r>
              <a:rPr lang="zh-CN" sz="1800">
                <a:cs typeface="+mn-lt"/>
                <a:sym typeface="+mn-ea"/>
              </a:rPr>
              <a:t>、</a:t>
            </a:r>
            <a:r>
              <a:rPr sz="1800">
                <a:cs typeface="+mn-lt"/>
                <a:sym typeface="+mn-ea"/>
              </a:rPr>
              <a:t>《Journal of Machine Learning Research》</a:t>
            </a:r>
            <a:r>
              <a:rPr lang="zh-CN" sz="1800">
                <a:cs typeface="+mn-lt"/>
                <a:sym typeface="+mn-ea"/>
              </a:rPr>
              <a:t>、《IEEE Transactions on Neural Networks and Learning Systems 》</a:t>
            </a:r>
            <a:endParaRPr sz="1800">
              <a:cs typeface="+mn-lt"/>
              <a:sym typeface="+mn-ea"/>
            </a:endParaRPr>
          </a:p>
          <a:p>
            <a:pPr marL="0" lvl="0" algn="l" defTabSz="457200">
              <a:lnSpc>
                <a:spcPct val="100000"/>
              </a:lnSpc>
              <a:buClrTx/>
              <a:buSzTx/>
              <a:buFontTx/>
              <a:buNone/>
            </a:pPr>
            <a:r>
              <a:rPr lang="en-US" sz="1800" dirty="0">
                <a:ea typeface="MS PGothic" panose="020B0600070205080204" pitchFamily="-107" charset="-128"/>
                <a:cs typeface="+mn-lt"/>
                <a:sym typeface="+mn-ea"/>
              </a:rPr>
              <a:t>Data Mining and </a:t>
            </a:r>
            <a:r>
              <a:rPr sz="1800">
                <a:cs typeface="+mn-lt"/>
                <a:sym typeface="+mn-ea"/>
              </a:rPr>
              <a:t>Artificial Intelligence</a:t>
            </a:r>
            <a:endParaRPr lang="en-US" sz="1800" dirty="0">
              <a:ea typeface="MS PGothic" panose="020B0600070205080204" pitchFamily="-107" charset="-128"/>
              <a:cs typeface="+mn-lt"/>
              <a:sym typeface="+mn-ea"/>
            </a:endParaRPr>
          </a:p>
          <a:p>
            <a:pPr marL="457200" lvl="1" algn="l" defTabSz="457200">
              <a:lnSpc>
                <a:spcPct val="100000"/>
              </a:lnSpc>
              <a:buNone/>
            </a:pPr>
            <a:r>
              <a:rPr lang="en-US" sz="1800">
                <a:cs typeface="+mn-lt"/>
                <a:sym typeface="+mn-ea"/>
              </a:rPr>
              <a:t>Conference</a:t>
            </a:r>
            <a:r>
              <a:rPr sz="1800">
                <a:cs typeface="+mn-lt"/>
                <a:sym typeface="+mn-ea"/>
              </a:rPr>
              <a:t>：SIGKDD、IJCAI</a:t>
            </a:r>
            <a:r>
              <a:rPr lang="zh-CN" sz="1800">
                <a:cs typeface="+mn-lt"/>
                <a:sym typeface="+mn-ea"/>
              </a:rPr>
              <a:t>、</a:t>
            </a:r>
            <a:r>
              <a:rPr sz="1800">
                <a:cs typeface="+mn-lt"/>
                <a:sym typeface="+mn-ea"/>
              </a:rPr>
              <a:t>AAAI</a:t>
            </a:r>
            <a:r>
              <a:rPr lang="zh-CN" sz="1800">
                <a:cs typeface="+mn-lt"/>
                <a:sym typeface="+mn-ea"/>
              </a:rPr>
              <a:t>、</a:t>
            </a:r>
            <a:r>
              <a:rPr sz="1800">
                <a:cs typeface="+mn-lt"/>
                <a:sym typeface="+mn-ea"/>
              </a:rPr>
              <a:t>ICDM、SDM、PKDD</a:t>
            </a:r>
            <a:r>
              <a:rPr lang="zh-CN" sz="1800">
                <a:cs typeface="+mn-lt"/>
                <a:sym typeface="+mn-ea"/>
              </a:rPr>
              <a:t>、</a:t>
            </a:r>
            <a:r>
              <a:rPr sz="1800">
                <a:cs typeface="+mn-lt"/>
                <a:sym typeface="+mn-ea"/>
              </a:rPr>
              <a:t>PAKDD</a:t>
            </a:r>
            <a:r>
              <a:rPr lang="zh-CN" sz="1800">
                <a:cs typeface="+mn-lt"/>
                <a:sym typeface="+mn-ea"/>
              </a:rPr>
              <a:t>、</a:t>
            </a:r>
            <a:r>
              <a:rPr lang="en-US" altLang="zh-CN" sz="1800">
                <a:cs typeface="+mn-lt"/>
                <a:sym typeface="+mn-ea"/>
              </a:rPr>
              <a:t>WWW</a:t>
            </a:r>
            <a:endParaRPr sz="1800">
              <a:cs typeface="+mn-lt"/>
              <a:sym typeface="+mn-ea"/>
            </a:endParaRPr>
          </a:p>
          <a:p>
            <a:pPr marL="457200" lvl="1" algn="l" defTabSz="457200">
              <a:lnSpc>
                <a:spcPct val="100000"/>
              </a:lnSpc>
              <a:buNone/>
            </a:pPr>
            <a:r>
              <a:rPr lang="en-US" sz="1800">
                <a:cs typeface="+mn-lt"/>
                <a:sym typeface="+mn-ea"/>
              </a:rPr>
              <a:t>Journal</a:t>
            </a:r>
            <a:r>
              <a:rPr sz="1800">
                <a:cs typeface="+mn-lt"/>
                <a:sym typeface="+mn-ea"/>
              </a:rPr>
              <a:t>：《ACM Transactions on Knowledge Discovery from Data》</a:t>
            </a:r>
            <a:r>
              <a:rPr lang="zh-CN" sz="1800">
                <a:cs typeface="+mn-lt"/>
                <a:sym typeface="+mn-ea"/>
              </a:rPr>
              <a:t>、</a:t>
            </a:r>
            <a:r>
              <a:rPr sz="1800">
                <a:cs typeface="+mn-lt"/>
                <a:sym typeface="+mn-ea"/>
              </a:rPr>
              <a:t>《IEEE Transactions on Knowledge and Data Engineering》</a:t>
            </a:r>
          </a:p>
          <a:p>
            <a:pPr marL="0" lvl="0" algn="l" defTabSz="457200">
              <a:lnSpc>
                <a:spcPct val="100000"/>
              </a:lnSpc>
              <a:buClrTx/>
              <a:buSzTx/>
              <a:buFontTx/>
              <a:buNone/>
            </a:pPr>
            <a:r>
              <a:rPr lang="en-US" sz="1800" dirty="0">
                <a:ea typeface="MS PGothic" panose="020B0600070205080204" pitchFamily="-107" charset="-128"/>
                <a:cs typeface="+mn-lt"/>
                <a:sym typeface="+mn-ea"/>
              </a:rPr>
              <a:t>Database</a:t>
            </a:r>
          </a:p>
          <a:p>
            <a:pPr marL="457200" lvl="1" algn="l" defTabSz="457200">
              <a:lnSpc>
                <a:spcPct val="100000"/>
              </a:lnSpc>
              <a:buNone/>
            </a:pPr>
            <a:r>
              <a:rPr lang="en-US" sz="1800">
                <a:cs typeface="+mn-lt"/>
                <a:sym typeface="+mn-ea"/>
              </a:rPr>
              <a:t>Conference</a:t>
            </a:r>
            <a:r>
              <a:rPr sz="1800">
                <a:cs typeface="+mn-lt"/>
                <a:sym typeface="+mn-ea"/>
              </a:rPr>
              <a:t>：SIGMOD、VLDB、ICDE</a:t>
            </a:r>
            <a:r>
              <a:rPr lang="zh-CN" sz="1800">
                <a:cs typeface="+mn-lt"/>
                <a:sym typeface="+mn-ea"/>
              </a:rPr>
              <a:t>、</a:t>
            </a:r>
            <a:r>
              <a:rPr lang="en-US" altLang="zh-CN" sz="1800">
                <a:cs typeface="+mn-lt"/>
                <a:sym typeface="+mn-ea"/>
              </a:rPr>
              <a:t>CIKM</a:t>
            </a:r>
            <a:endParaRPr sz="1800">
              <a:cs typeface="+mn-lt"/>
              <a:sym typeface="+mn-ea"/>
            </a:endParaRPr>
          </a:p>
          <a:p>
            <a:pPr marL="0" lvl="0" algn="l" defTabSz="457200">
              <a:lnSpc>
                <a:spcPct val="100000"/>
              </a:lnSpc>
              <a:buClrTx/>
              <a:buSzTx/>
              <a:buFontTx/>
              <a:buNone/>
            </a:pPr>
            <a:r>
              <a:rPr lang="en-US" sz="1800" dirty="0">
                <a:ea typeface="MS PGothic" panose="020B0600070205080204" pitchFamily="-107" charset="-128"/>
                <a:cs typeface="+mn-lt"/>
                <a:sym typeface="+mn-ea"/>
              </a:rPr>
              <a:t>Others</a:t>
            </a:r>
          </a:p>
          <a:p>
            <a:pPr marL="457200" lvl="1" algn="l" defTabSz="457200">
              <a:lnSpc>
                <a:spcPct val="100000"/>
              </a:lnSpc>
              <a:buNone/>
            </a:pPr>
            <a:r>
              <a:rPr sz="1800">
                <a:cs typeface="+mn-lt"/>
                <a:sym typeface="+mn-ea"/>
              </a:rPr>
              <a:t>《Artificial Intelligence》、</a:t>
            </a:r>
          </a:p>
          <a:p>
            <a:pPr marL="457200" lvl="1" algn="l" defTabSz="457200">
              <a:lnSpc>
                <a:spcPct val="100000"/>
              </a:lnSpc>
              <a:buNone/>
            </a:pPr>
            <a:r>
              <a:rPr sz="1800">
                <a:cs typeface="+mn-lt"/>
                <a:sym typeface="+mn-ea"/>
              </a:rPr>
              <a:t>《IEEE Transactions on Pattern Analysis and Machine Intelligence》、</a:t>
            </a:r>
          </a:p>
          <a:p>
            <a:pPr marL="457200" lvl="1" algn="l" defTabSz="457200">
              <a:lnSpc>
                <a:spcPct val="100000"/>
              </a:lnSpc>
              <a:buNone/>
            </a:pPr>
            <a:r>
              <a:rPr sz="1800">
                <a:cs typeface="+mn-lt"/>
                <a:sym typeface="+mn-ea"/>
              </a:rPr>
              <a:t>《Neural Computation》</a:t>
            </a:r>
          </a:p>
        </p:txBody>
      </p:sp>
      <p:sp>
        <p:nvSpPr>
          <p:cNvPr id="6" name="Title 1"/>
          <p:cNvSpPr>
            <a:spLocks noGrp="1"/>
          </p:cNvSpPr>
          <p:nvPr>
            <p:ph type="title"/>
          </p:nvPr>
        </p:nvSpPr>
        <p:spPr>
          <a:xfrm>
            <a:off x="685800" y="147320"/>
            <a:ext cx="7772400" cy="762000"/>
          </a:xfrm>
        </p:spPr>
        <p:txBody>
          <a:bodyPr>
            <a:normAutofit/>
          </a:bodyPr>
          <a:lstStyle/>
          <a:p>
            <a:r>
              <a:rPr lang="en-US" b="1" dirty="0">
                <a:solidFill>
                  <a:schemeClr val="tx1"/>
                </a:solidFill>
                <a:cs typeface="+mj-lt"/>
              </a:rPr>
              <a:t>Useful Resources</a:t>
            </a:r>
          </a:p>
        </p:txBody>
      </p:sp>
      <p:sp>
        <p:nvSpPr>
          <p:cNvPr id="7" name="文本框 6"/>
          <p:cNvSpPr txBox="1"/>
          <p:nvPr/>
        </p:nvSpPr>
        <p:spPr>
          <a:xfrm>
            <a:off x="354965" y="909320"/>
            <a:ext cx="4195445" cy="368300"/>
          </a:xfrm>
          <a:prstGeom prst="rect">
            <a:avLst/>
          </a:prstGeom>
          <a:noFill/>
        </p:spPr>
        <p:txBody>
          <a:bodyPr wrap="none" rtlCol="0" anchor="t">
            <a:spAutoFit/>
          </a:bodyPr>
          <a:lstStyle/>
          <a:p>
            <a:pPr lvl="0" algn="l">
              <a:buClrTx/>
              <a:buSzTx/>
              <a:buFontTx/>
            </a:pPr>
            <a:r>
              <a:rPr lang="en-US" sz="1800" dirty="0">
                <a:latin typeface="+mn-lt"/>
                <a:cs typeface="+mn-lt"/>
                <a:sym typeface="+mn-ea"/>
              </a:rPr>
              <a:t>Google Scholar – </a:t>
            </a:r>
            <a:r>
              <a:rPr lang="en-US" sz="1800" dirty="0">
                <a:latin typeface="+mn-lt"/>
                <a:cs typeface="+mn-lt"/>
                <a:sym typeface="+mn-ea"/>
                <a:hlinkClick r:id="rId2"/>
              </a:rPr>
              <a:t>http://scholar.google.com</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14</a:t>
            </a:fld>
            <a:endParaRPr lang="en-US" dirty="0">
              <a:latin typeface="Calibri" panose="020F0502020204030204" pitchFamily="-107"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990600"/>
          </a:xfrm>
        </p:spPr>
        <p:txBody>
          <a:bodyPr/>
          <a:lstStyle/>
          <a:p>
            <a:r>
              <a:rPr lang="en-US" b="1" dirty="0"/>
              <a:t>Machine Learning Tools</a:t>
            </a:r>
          </a:p>
        </p:txBody>
      </p:sp>
      <p:sp>
        <p:nvSpPr>
          <p:cNvPr id="3" name="Content Placeholder 2"/>
          <p:cNvSpPr>
            <a:spLocks noGrp="1"/>
          </p:cNvSpPr>
          <p:nvPr>
            <p:ph idx="1"/>
          </p:nvPr>
        </p:nvSpPr>
        <p:spPr>
          <a:xfrm>
            <a:off x="685800" y="1202055"/>
            <a:ext cx="7772400" cy="5029200"/>
          </a:xfrm>
        </p:spPr>
        <p:txBody>
          <a:bodyPr>
            <a:normAutofit fontScale="80000" lnSpcReduction="20000"/>
          </a:bodyPr>
          <a:lstStyle/>
          <a:p>
            <a:pPr>
              <a:lnSpc>
                <a:spcPct val="120000"/>
              </a:lnSpc>
            </a:pPr>
            <a:r>
              <a:rPr lang="en-US" b="1" dirty="0"/>
              <a:t>R</a:t>
            </a:r>
          </a:p>
          <a:p>
            <a:pPr>
              <a:lnSpc>
                <a:spcPct val="120000"/>
              </a:lnSpc>
            </a:pPr>
            <a:r>
              <a:rPr lang="en-US" b="1" dirty="0"/>
              <a:t>Python</a:t>
            </a:r>
          </a:p>
          <a:p>
            <a:pPr>
              <a:lnSpc>
                <a:spcPct val="120000"/>
              </a:lnSpc>
            </a:pPr>
            <a:r>
              <a:rPr lang="en-US" b="1" dirty="0"/>
              <a:t>Matlab</a:t>
            </a:r>
          </a:p>
          <a:p>
            <a:pPr>
              <a:lnSpc>
                <a:spcPct val="120000"/>
              </a:lnSpc>
            </a:pPr>
            <a:r>
              <a:rPr lang="en-US" b="1" dirty="0"/>
              <a:t>Weka</a:t>
            </a:r>
          </a:p>
          <a:p>
            <a:pPr>
              <a:lnSpc>
                <a:spcPct val="120000"/>
              </a:lnSpc>
            </a:pPr>
            <a:r>
              <a:rPr lang="en-US" b="1" dirty="0" err="1"/>
              <a:t>RapidMiner</a:t>
            </a:r>
            <a:endParaRPr lang="en-US" b="1" dirty="0"/>
          </a:p>
          <a:p>
            <a:pPr>
              <a:lnSpc>
                <a:spcPct val="120000"/>
              </a:lnSpc>
            </a:pPr>
            <a:r>
              <a:rPr lang="en-US" b="1" dirty="0"/>
              <a:t>Orange</a:t>
            </a:r>
          </a:p>
          <a:p>
            <a:pPr>
              <a:lnSpc>
                <a:spcPct val="120000"/>
              </a:lnSpc>
            </a:pPr>
            <a:r>
              <a:rPr lang="en-US" dirty="0"/>
              <a:t>IBM SPSS modeler</a:t>
            </a:r>
            <a:endParaRPr lang="en-SG" dirty="0"/>
          </a:p>
          <a:p>
            <a:pPr>
              <a:lnSpc>
                <a:spcPct val="120000"/>
              </a:lnSpc>
            </a:pPr>
            <a:r>
              <a:rPr lang="en-US" dirty="0"/>
              <a:t>SAS Data Mining</a:t>
            </a:r>
          </a:p>
          <a:p>
            <a:pPr>
              <a:lnSpc>
                <a:spcPct val="120000"/>
              </a:lnSpc>
            </a:pPr>
            <a:r>
              <a:rPr lang="en-US" dirty="0"/>
              <a:t>Oracle Data Mining</a:t>
            </a:r>
          </a:p>
          <a:p>
            <a:pPr>
              <a:lnSpc>
                <a:spcPct val="120000"/>
              </a:lnSpc>
            </a:pPr>
            <a:r>
              <a:rPr lang="en-US" dirty="0"/>
              <a:t>……</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15</a:t>
            </a:fld>
            <a:endParaRPr lang="en-US" dirty="0">
              <a:latin typeface="Calibri" panose="020F0502020204030204" pitchFamily="-107"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35B2D4-2143-E37A-55F3-12368EFB8E41}"/>
              </a:ext>
            </a:extLst>
          </p:cNvPr>
          <p:cNvSpPr>
            <a:spLocks noGrp="1"/>
          </p:cNvSpPr>
          <p:nvPr>
            <p:ph type="title"/>
          </p:nvPr>
        </p:nvSpPr>
        <p:spPr/>
        <p:txBody>
          <a:bodyPr/>
          <a:lstStyle/>
          <a:p>
            <a:r>
              <a:rPr lang="en-US" altLang="zh-CN" dirty="0"/>
              <a:t>Acknowledgement</a:t>
            </a:r>
            <a:endParaRPr lang="zh-CN" altLang="en-US" dirty="0"/>
          </a:p>
        </p:txBody>
      </p:sp>
      <p:sp>
        <p:nvSpPr>
          <p:cNvPr id="3" name="内容占位符 2">
            <a:extLst>
              <a:ext uri="{FF2B5EF4-FFF2-40B4-BE49-F238E27FC236}">
                <a16:creationId xmlns:a16="http://schemas.microsoft.com/office/drawing/2014/main" id="{E0767D97-1BCC-07C6-F501-63DCDB726103}"/>
              </a:ext>
            </a:extLst>
          </p:cNvPr>
          <p:cNvSpPr>
            <a:spLocks noGrp="1"/>
          </p:cNvSpPr>
          <p:nvPr>
            <p:ph idx="1"/>
          </p:nvPr>
        </p:nvSpPr>
        <p:spPr>
          <a:xfrm>
            <a:off x="1581150" y="1054100"/>
            <a:ext cx="6165850" cy="4945063"/>
          </a:xfrm>
        </p:spPr>
        <p:txBody>
          <a:bodyPr/>
          <a:lstStyle/>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r>
              <a:rPr lang="en-US" altLang="zh-CN" dirty="0"/>
              <a:t>Thank Prof. Le Ou-Yang very much for his generous help with the content of this course!</a:t>
            </a:r>
            <a:endParaRPr lang="zh-CN" altLang="en-US" dirty="0"/>
          </a:p>
        </p:txBody>
      </p:sp>
      <p:sp>
        <p:nvSpPr>
          <p:cNvPr id="6" name="灯片编号占位符 5">
            <a:extLst>
              <a:ext uri="{FF2B5EF4-FFF2-40B4-BE49-F238E27FC236}">
                <a16:creationId xmlns:a16="http://schemas.microsoft.com/office/drawing/2014/main" id="{526EF8AA-C289-6C71-4239-B9D2798E99FE}"/>
              </a:ext>
            </a:extLst>
          </p:cNvPr>
          <p:cNvSpPr>
            <a:spLocks noGrp="1"/>
          </p:cNvSpPr>
          <p:nvPr>
            <p:ph type="sldNum" sz="quarter" idx="12"/>
          </p:nvPr>
        </p:nvSpPr>
        <p:spPr/>
        <p:txBody>
          <a:bodyPr/>
          <a:lstStyle/>
          <a:p>
            <a:pPr lvl="0"/>
            <a:fld id="{9A0DB2DC-4C9A-4742-B13C-FB6460FD3503}" type="slidenum">
              <a:rPr lang="en-US" smtClean="0">
                <a:latin typeface="Calibri" panose="020F0502020204030204" pitchFamily="-107" charset="0"/>
              </a:rPr>
              <a:t>16</a:t>
            </a:fld>
            <a:endParaRPr lang="en-US" dirty="0">
              <a:latin typeface="Calibri" panose="020F0502020204030204" pitchFamily="-107" charset="0"/>
            </a:endParaRPr>
          </a:p>
        </p:txBody>
      </p:sp>
    </p:spTree>
    <p:extLst>
      <p:ext uri="{BB962C8B-B14F-4D97-AF65-F5344CB8AC3E}">
        <p14:creationId xmlns:p14="http://schemas.microsoft.com/office/powerpoint/2010/main" val="956005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4800" b="1" dirty="0"/>
              <a:t>Outline</a:t>
            </a:r>
          </a:p>
        </p:txBody>
      </p:sp>
      <p:sp>
        <p:nvSpPr>
          <p:cNvPr id="3075" name="Rectangle 3"/>
          <p:cNvSpPr>
            <a:spLocks noGrp="1" noChangeArrowheads="1"/>
          </p:cNvSpPr>
          <p:nvPr>
            <p:ph idx="1"/>
          </p:nvPr>
        </p:nvSpPr>
        <p:spPr>
          <a:xfrm>
            <a:off x="457200" y="1524000"/>
            <a:ext cx="8229600" cy="4953000"/>
          </a:xfrm>
        </p:spPr>
        <p:txBody>
          <a:bodyPr>
            <a:normAutofit/>
          </a:bodyPr>
          <a:lstStyle/>
          <a:p>
            <a:pPr>
              <a:lnSpc>
                <a:spcPct val="150000"/>
              </a:lnSpc>
            </a:pPr>
            <a:r>
              <a:rPr lang="en-US" sz="4000" dirty="0"/>
              <a:t>Course Introduction </a:t>
            </a:r>
          </a:p>
          <a:p>
            <a:pPr>
              <a:lnSpc>
                <a:spcPct val="150000"/>
              </a:lnSpc>
            </a:pPr>
            <a:r>
              <a:rPr lang="en-US" sz="4000" dirty="0"/>
              <a:t>Definitions of Machine Learning</a:t>
            </a:r>
          </a:p>
          <a:p>
            <a:pPr>
              <a:lnSpc>
                <a:spcPct val="150000"/>
              </a:lnSpc>
            </a:pPr>
            <a:r>
              <a:rPr lang="en-US" sz="4000" dirty="0">
                <a:sym typeface="+mn-ea"/>
              </a:rPr>
              <a:t>Basics of Linear Algebra</a:t>
            </a:r>
          </a:p>
          <a:p>
            <a:pPr>
              <a:lnSpc>
                <a:spcPct val="150000"/>
              </a:lnSpc>
            </a:pPr>
            <a:r>
              <a:rPr lang="en-US" sz="4000" dirty="0">
                <a:sym typeface="+mn-ea"/>
              </a:rPr>
              <a:t>Basics of Probability</a:t>
            </a:r>
            <a:endParaRPr lang="en-US" sz="4000" dirty="0"/>
          </a:p>
          <a:p>
            <a:pPr>
              <a:lnSpc>
                <a:spcPct val="150000"/>
              </a:lnSpc>
            </a:pPr>
            <a:endParaRPr lang="en-US" sz="4000" dirty="0"/>
          </a:p>
        </p:txBody>
      </p:sp>
      <p:sp>
        <p:nvSpPr>
          <p:cNvPr id="4" name="Slide Number Placeholder 3"/>
          <p:cNvSpPr>
            <a:spLocks noGrp="1"/>
          </p:cNvSpPr>
          <p:nvPr>
            <p:ph type="sldNum" sz="quarter" idx="12"/>
          </p:nvPr>
        </p:nvSpPr>
        <p:spPr/>
        <p:txBody>
          <a:bodyPr/>
          <a:lstStyle/>
          <a:p>
            <a:fld id="{1F41DDF0-7370-4C86-ACF4-64D2C7764D80}" type="slidenum">
              <a:rPr lang="en-SG" smtClean="0"/>
              <a:t>17</a:t>
            </a:fld>
            <a:endParaRPr lang="en-SG"/>
          </a:p>
        </p:txBody>
      </p:sp>
      <p:sp>
        <p:nvSpPr>
          <p:cNvPr id="5" name="Left Arrow 4"/>
          <p:cNvSpPr/>
          <p:nvPr/>
        </p:nvSpPr>
        <p:spPr>
          <a:xfrm>
            <a:off x="7543800" y="3069590"/>
            <a:ext cx="1143000" cy="3810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1440" tIns="45720" rIns="91440" bIns="45720" anchor="ctr" anchorCtr="0"/>
          <a:lstStyle/>
          <a:p>
            <a:r>
              <a:rPr lang="en-US" altLang="zh-CN" b="1"/>
              <a:t>Course outline</a:t>
            </a:r>
          </a:p>
        </p:txBody>
      </p:sp>
      <p:sp>
        <p:nvSpPr>
          <p:cNvPr id="3" name="Content Placeholder 2"/>
          <p:cNvSpPr>
            <a:spLocks noGrp="1"/>
          </p:cNvSpPr>
          <p:nvPr>
            <p:ph idx="1"/>
          </p:nvPr>
        </p:nvSpPr>
        <p:spPr/>
        <p:txBody>
          <a:bodyPr vert="horz" lIns="91440" tIns="45720" rIns="91440" bIns="45720" rtlCol="0"/>
          <a:lstStyle/>
          <a:p>
            <a:pPr>
              <a:lnSpc>
                <a:spcPct val="80000"/>
              </a:lnSpc>
            </a:pPr>
            <a:r>
              <a:rPr lang="en-US" altLang="zh-CN" sz="2500"/>
              <a:t>Overview of machine learning (today)</a:t>
            </a:r>
          </a:p>
          <a:p>
            <a:pPr>
              <a:lnSpc>
                <a:spcPct val="80000"/>
              </a:lnSpc>
            </a:pPr>
            <a:endParaRPr lang="en-US" altLang="zh-CN" sz="2500"/>
          </a:p>
          <a:p>
            <a:pPr>
              <a:lnSpc>
                <a:spcPct val="80000"/>
              </a:lnSpc>
            </a:pPr>
            <a:r>
              <a:rPr lang="en-US" altLang="zh-CN" sz="2500"/>
              <a:t>Classical supervised learning</a:t>
            </a:r>
          </a:p>
          <a:p>
            <a:pPr lvl="1">
              <a:lnSpc>
                <a:spcPct val="80000"/>
              </a:lnSpc>
            </a:pPr>
            <a:r>
              <a:rPr lang="en-US" altLang="zh-CN" sz="2200" err="1"/>
              <a:t>Linear regression, Logistic regression, Linear discriminant analysis</a:t>
            </a:r>
            <a:r>
              <a:rPr lang="zh-CN" altLang="en-US" sz="2200" err="1"/>
              <a:t> </a:t>
            </a:r>
            <a:r>
              <a:rPr lang="en-US" altLang="zh-CN" sz="2200" err="1"/>
              <a:t>(LDA), Support vector machines</a:t>
            </a:r>
            <a:r>
              <a:rPr lang="zh-CN" altLang="en-US" sz="2200" err="1"/>
              <a:t> </a:t>
            </a:r>
            <a:r>
              <a:rPr lang="en-US" altLang="zh-CN" sz="2200" err="1"/>
              <a:t>(SVMs)</a:t>
            </a:r>
            <a:r>
              <a:rPr lang="en-US" altLang="zh-CN" sz="2200"/>
              <a:t>, Decision trees, Nearest neighbors, Naive Bayes, Ensemble learning</a:t>
            </a:r>
          </a:p>
          <a:p>
            <a:pPr lvl="1">
              <a:lnSpc>
                <a:spcPct val="80000"/>
              </a:lnSpc>
            </a:pPr>
            <a:r>
              <a:rPr lang="en-US" altLang="zh-CN" sz="2200"/>
              <a:t>A little bit of theory, a lot of applications</a:t>
            </a:r>
          </a:p>
          <a:p>
            <a:pPr lvl="1">
              <a:lnSpc>
                <a:spcPct val="80000"/>
              </a:lnSpc>
            </a:pPr>
            <a:endParaRPr lang="en-US" altLang="zh-CN" sz="2200"/>
          </a:p>
          <a:p>
            <a:pPr>
              <a:lnSpc>
                <a:spcPct val="80000"/>
              </a:lnSpc>
            </a:pPr>
            <a:r>
              <a:rPr lang="en-US" altLang="zh-CN" sz="2500"/>
              <a:t>Classical unsupervised learning</a:t>
            </a:r>
            <a:endParaRPr lang="en-US" altLang="zh-CN" sz="2200"/>
          </a:p>
          <a:p>
            <a:pPr lvl="1">
              <a:lnSpc>
                <a:spcPct val="80000"/>
              </a:lnSpc>
            </a:pPr>
            <a:r>
              <a:rPr lang="en-US" altLang="zh-CN" sz="2200"/>
              <a:t>Clustering</a:t>
            </a:r>
          </a:p>
          <a:p>
            <a:pPr lvl="1">
              <a:lnSpc>
                <a:spcPct val="80000"/>
              </a:lnSpc>
            </a:pPr>
            <a:r>
              <a:rPr lang="en-US" altLang="zh-CN" sz="2200"/>
              <a:t>Mixture models, Expectation</a:t>
            </a:r>
            <a:r>
              <a:rPr lang="zh-CN" altLang="en-US" sz="2200"/>
              <a:t> </a:t>
            </a:r>
            <a:r>
              <a:rPr lang="en-US" altLang="zh-CN" sz="2200"/>
              <a:t>maximization</a:t>
            </a:r>
            <a:r>
              <a:rPr lang="zh-CN" altLang="en-US" sz="2200"/>
              <a:t> </a:t>
            </a:r>
            <a:r>
              <a:rPr lang="en-US" altLang="zh-CN" sz="2200"/>
              <a:t>(EM)</a:t>
            </a:r>
          </a:p>
          <a:p>
            <a:pPr lvl="1">
              <a:lnSpc>
                <a:spcPct val="80000"/>
              </a:lnSpc>
            </a:pPr>
            <a:r>
              <a:rPr lang="en-US" altLang="zh-CN" sz="2200"/>
              <a:t>Dimensionality reduction</a:t>
            </a:r>
          </a:p>
          <a:p>
            <a:pPr lvl="1">
              <a:lnSpc>
                <a:spcPct val="80000"/>
              </a:lnSpc>
            </a:pPr>
            <a:endParaRPr lang="en-US" altLang="zh-CN" sz="2200"/>
          </a:p>
          <a:p>
            <a:pPr>
              <a:lnSpc>
                <a:spcPct val="80000"/>
              </a:lnSpc>
            </a:pPr>
            <a:r>
              <a:rPr lang="en-US" altLang="zh-CN" sz="2500"/>
              <a:t>Deep learning</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18</a:t>
            </a:fld>
            <a:endParaRPr lang="en-US" dirty="0">
              <a:latin typeface="Calibri" panose="020F0502020204030204" pitchFamily="-107"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vert="horz" wrap="square" lIns="91440" tIns="45720" rIns="91440" bIns="45720" anchor="ctr" anchorCtr="0"/>
          <a:lstStyle/>
          <a:p>
            <a:r>
              <a:rPr lang="en-US" altLang="zh-CN" b="1" dirty="0"/>
              <a:t>Lecture outline </a:t>
            </a:r>
          </a:p>
        </p:txBody>
      </p:sp>
      <p:sp>
        <p:nvSpPr>
          <p:cNvPr id="3" name="Content Placeholder 2"/>
          <p:cNvSpPr>
            <a:spLocks noGrp="1"/>
          </p:cNvSpPr>
          <p:nvPr>
            <p:ph idx="1"/>
          </p:nvPr>
        </p:nvSpPr>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1" u="none" strike="noStrike" kern="1200" cap="none" spc="0" normalizeH="0" baseline="0" noProof="0" dirty="0">
                <a:ln>
                  <a:noFill/>
                </a:ln>
                <a:solidFill>
                  <a:srgbClr val="0000FF"/>
                </a:solidFill>
                <a:effectLst/>
                <a:uLnTx/>
                <a:uFillTx/>
                <a:latin typeface="+mn-lt"/>
                <a:ea typeface="+mn-ea"/>
                <a:cs typeface="+mn-cs"/>
              </a:rPr>
              <a:t>Goal: Provide a framework for understanding all the detailed content to come, and why it matters</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Learning: why, </a:t>
            </a:r>
            <a:r>
              <a:rPr lang="en-US" noProof="0" dirty="0">
                <a:ln>
                  <a:noFill/>
                </a:ln>
                <a:effectLst/>
                <a:uLnTx/>
                <a:uFillTx/>
                <a:sym typeface="+mn-ea"/>
              </a:rPr>
              <a:t>what</a:t>
            </a:r>
            <a:r>
              <a:rPr kumimoji="0" lang="en-US" sz="3200" b="0" i="0" u="none" strike="noStrike" kern="1200" cap="none" spc="0" normalizeH="0" baseline="0" noProof="0" dirty="0">
                <a:ln>
                  <a:noFill/>
                </a:ln>
                <a:solidFill>
                  <a:schemeClr val="tx1"/>
                </a:solidFill>
                <a:effectLst/>
                <a:uLnTx/>
                <a:uFillTx/>
                <a:latin typeface="+mn-lt"/>
                <a:ea typeface="+mn-ea"/>
                <a:cs typeface="+mn-cs"/>
              </a:rPr>
              <a:t> and how</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Supervised learning</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Unsupervised learning</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lang="en-US" dirty="0">
                <a:sym typeface="+mn-ea"/>
              </a:rPr>
              <a:t>Basics of Linear Algebra</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lang="en-US" dirty="0">
                <a:sym typeface="+mn-ea"/>
              </a:rPr>
              <a:t>Basics of Probability</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19</a:t>
            </a:fld>
            <a:endParaRPr lang="en-US" dirty="0">
              <a:latin typeface="Calibri" panose="020F0502020204030204" pitchFamily="-107"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4800" b="1" dirty="0"/>
              <a:t>Outline</a:t>
            </a:r>
          </a:p>
        </p:txBody>
      </p:sp>
      <p:sp>
        <p:nvSpPr>
          <p:cNvPr id="3075" name="Rectangle 3"/>
          <p:cNvSpPr>
            <a:spLocks noGrp="1" noChangeArrowheads="1"/>
          </p:cNvSpPr>
          <p:nvPr>
            <p:ph idx="1"/>
          </p:nvPr>
        </p:nvSpPr>
        <p:spPr>
          <a:xfrm>
            <a:off x="457200" y="1524000"/>
            <a:ext cx="8229600" cy="4953000"/>
          </a:xfrm>
        </p:spPr>
        <p:txBody>
          <a:bodyPr>
            <a:normAutofit/>
          </a:bodyPr>
          <a:lstStyle/>
          <a:p>
            <a:pPr>
              <a:lnSpc>
                <a:spcPct val="150000"/>
              </a:lnSpc>
            </a:pPr>
            <a:r>
              <a:rPr lang="en-US" sz="4000" dirty="0"/>
              <a:t>Course Introduction </a:t>
            </a:r>
          </a:p>
          <a:p>
            <a:pPr>
              <a:lnSpc>
                <a:spcPct val="150000"/>
              </a:lnSpc>
            </a:pPr>
            <a:r>
              <a:rPr lang="en-US" sz="4000" dirty="0"/>
              <a:t>Definitions of Machine Learning</a:t>
            </a:r>
          </a:p>
          <a:p>
            <a:pPr>
              <a:lnSpc>
                <a:spcPct val="150000"/>
              </a:lnSpc>
            </a:pPr>
            <a:r>
              <a:rPr lang="en-US" sz="4000" dirty="0">
                <a:sym typeface="+mn-ea"/>
              </a:rPr>
              <a:t>Basics of Linear Algebra</a:t>
            </a:r>
            <a:endParaRPr lang="en-US" sz="4000" dirty="0"/>
          </a:p>
          <a:p>
            <a:pPr>
              <a:lnSpc>
                <a:spcPct val="150000"/>
              </a:lnSpc>
            </a:pPr>
            <a:r>
              <a:rPr lang="en-US" sz="4000" dirty="0">
                <a:sym typeface="+mn-ea"/>
              </a:rPr>
              <a:t>Basics of Probability</a:t>
            </a:r>
            <a:endParaRPr lang="en-US" sz="4000" dirty="0"/>
          </a:p>
          <a:p>
            <a:pPr>
              <a:lnSpc>
                <a:spcPct val="150000"/>
              </a:lnSpc>
            </a:pPr>
            <a:endParaRPr lang="en-US" sz="4000" dirty="0"/>
          </a:p>
        </p:txBody>
      </p:sp>
      <p:sp>
        <p:nvSpPr>
          <p:cNvPr id="4" name="Slide Number Placeholder 3"/>
          <p:cNvSpPr>
            <a:spLocks noGrp="1"/>
          </p:cNvSpPr>
          <p:nvPr>
            <p:ph type="sldNum" sz="quarter" idx="12"/>
          </p:nvPr>
        </p:nvSpPr>
        <p:spPr/>
        <p:txBody>
          <a:bodyPr/>
          <a:lstStyle/>
          <a:p>
            <a:fld id="{1F41DDF0-7370-4C86-ACF4-64D2C7764D80}" type="slidenum">
              <a:rPr lang="en-SG" smtClean="0"/>
              <a:t>2</a:t>
            </a:fld>
            <a:endParaRPr lang="en-SG"/>
          </a:p>
        </p:txBody>
      </p:sp>
      <p:sp>
        <p:nvSpPr>
          <p:cNvPr id="5" name="Left Arrow 4"/>
          <p:cNvSpPr/>
          <p:nvPr/>
        </p:nvSpPr>
        <p:spPr>
          <a:xfrm>
            <a:off x="5410200" y="1939089"/>
            <a:ext cx="1600200" cy="3810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b="1" dirty="0">
                <a:ea typeface="MS Mincho" panose="02020609040205080304" pitchFamily="49" charset="-128"/>
                <a:sym typeface="+mn-ea"/>
              </a:rPr>
              <a:t>Large-scale Data is Everywhere!</a:t>
            </a: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20</a:t>
            </a:fld>
            <a:endParaRPr lang="en-US" dirty="0">
              <a:latin typeface="Calibri" panose="020F0502020204030204" pitchFamily="-107" charset="0"/>
            </a:endParaRPr>
          </a:p>
        </p:txBody>
      </p:sp>
      <p:pic>
        <p:nvPicPr>
          <p:cNvPr id="5122" name="Picture 25" descr="story-3dimensiona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195388"/>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3"/>
          <p:cNvSpPr>
            <a:spLocks noGrp="1" noChangeArrowheads="1"/>
          </p:cNvSpPr>
          <p:nvPr>
            <p:ph idx="4294967295"/>
          </p:nvPr>
        </p:nvSpPr>
        <p:spPr>
          <a:xfrm>
            <a:off x="411163" y="1143000"/>
            <a:ext cx="4084637" cy="4857750"/>
          </a:xfrm>
        </p:spPr>
        <p:txBody>
          <a:bodyPr/>
          <a:lstStyle/>
          <a:p>
            <a:pPr eaLnBrk="1" hangingPunct="1">
              <a:lnSpc>
                <a:spcPct val="90000"/>
              </a:lnSpc>
              <a:buClr>
                <a:schemeClr val="tx1"/>
              </a:buClr>
              <a:buFont typeface="Wingdings" panose="05000000000000000000" pitchFamily="2" charset="2"/>
              <a:buChar char="§"/>
            </a:pPr>
            <a:r>
              <a:rPr lang="en-US" altLang="en-US" sz="2000" dirty="0"/>
              <a:t>There has been enormous data growth in both commercial and scientific databases due to advances in data generation and collection technologies.</a:t>
            </a:r>
          </a:p>
          <a:p>
            <a:pPr eaLnBrk="1" hangingPunct="1">
              <a:lnSpc>
                <a:spcPct val="90000"/>
              </a:lnSpc>
              <a:buClr>
                <a:schemeClr val="tx1"/>
              </a:buClr>
              <a:buFont typeface="Wingdings" panose="05000000000000000000" pitchFamily="2" charset="2"/>
              <a:buChar char="§"/>
            </a:pPr>
            <a:endParaRPr lang="en-US" altLang="en-US" sz="2000" dirty="0"/>
          </a:p>
          <a:p>
            <a:pPr eaLnBrk="1" hangingPunct="1">
              <a:lnSpc>
                <a:spcPct val="90000"/>
              </a:lnSpc>
              <a:buClr>
                <a:srgbClr val="000000"/>
              </a:buClr>
              <a:buFont typeface="Wingdings" panose="05000000000000000000" pitchFamily="2" charset="2"/>
              <a:buChar char="§"/>
            </a:pPr>
            <a:r>
              <a:rPr lang="en-US" altLang="en-US" sz="2000" dirty="0">
                <a:solidFill>
                  <a:srgbClr val="000000"/>
                </a:solidFill>
                <a:cs typeface="Times New Roman" panose="02020603050405020304" pitchFamily="-107" charset="0"/>
              </a:rPr>
              <a:t>New mantra</a:t>
            </a:r>
          </a:p>
          <a:p>
            <a:pPr lvl="1" eaLnBrk="1" hangingPunct="1">
              <a:lnSpc>
                <a:spcPct val="90000"/>
              </a:lnSpc>
              <a:buClr>
                <a:srgbClr val="000000"/>
              </a:buClr>
              <a:buFont typeface="Wingdings" panose="05000000000000000000" pitchFamily="2" charset="2"/>
              <a:buChar char="§"/>
            </a:pPr>
            <a:r>
              <a:rPr lang="en-US" altLang="en-US" sz="1800" dirty="0">
                <a:solidFill>
                  <a:srgbClr val="000000"/>
                </a:solidFill>
                <a:cs typeface="Times New Roman" panose="02020603050405020304" pitchFamily="-107" charset="0"/>
              </a:rPr>
              <a:t>Gather whatever data you can whenever and wherever possible.</a:t>
            </a:r>
          </a:p>
          <a:p>
            <a:pPr lvl="1" eaLnBrk="1" hangingPunct="1">
              <a:lnSpc>
                <a:spcPct val="90000"/>
              </a:lnSpc>
              <a:buClr>
                <a:srgbClr val="000000"/>
              </a:buClr>
              <a:buFont typeface="Wingdings" panose="05000000000000000000" pitchFamily="2" charset="2"/>
              <a:buChar char="§"/>
            </a:pPr>
            <a:endParaRPr lang="en-US" altLang="en-US" sz="1800" dirty="0">
              <a:solidFill>
                <a:srgbClr val="000000"/>
              </a:solidFill>
              <a:cs typeface="Times New Roman" panose="02020603050405020304" pitchFamily="-107" charset="0"/>
            </a:endParaRPr>
          </a:p>
          <a:p>
            <a:pPr eaLnBrk="1" hangingPunct="1">
              <a:lnSpc>
                <a:spcPct val="90000"/>
              </a:lnSpc>
              <a:buClr>
                <a:srgbClr val="000000"/>
              </a:buClr>
              <a:buFont typeface="Wingdings" panose="05000000000000000000" pitchFamily="2" charset="2"/>
              <a:buChar char="§"/>
            </a:pPr>
            <a:r>
              <a:rPr lang="en-US" altLang="en-US" sz="2000" dirty="0">
                <a:solidFill>
                  <a:srgbClr val="000000"/>
                </a:solidFill>
                <a:cs typeface="Times New Roman" panose="02020603050405020304" pitchFamily="-107" charset="0"/>
              </a:rPr>
              <a:t>Expectations</a:t>
            </a:r>
          </a:p>
          <a:p>
            <a:pPr lvl="1" eaLnBrk="1" hangingPunct="1">
              <a:lnSpc>
                <a:spcPct val="90000"/>
              </a:lnSpc>
              <a:buClr>
                <a:srgbClr val="000000"/>
              </a:buClr>
              <a:buFont typeface="Wingdings" panose="05000000000000000000" pitchFamily="2" charset="2"/>
              <a:buChar char="§"/>
            </a:pPr>
            <a:r>
              <a:rPr lang="en-US" altLang="en-US" sz="1800" dirty="0">
                <a:solidFill>
                  <a:srgbClr val="000000"/>
                </a:solidFill>
                <a:cs typeface="Times New Roman" panose="02020603050405020304" pitchFamily="-107" charset="0"/>
              </a:rPr>
              <a:t>Gathered data will have value either for the purpose collected or for a purpose not envisioned.</a:t>
            </a:r>
          </a:p>
          <a:p>
            <a:pPr eaLnBrk="1" hangingPunct="1">
              <a:lnSpc>
                <a:spcPct val="90000"/>
              </a:lnSpc>
              <a:buClr>
                <a:srgbClr val="000000"/>
              </a:buClr>
              <a:buFont typeface="Wingdings" panose="05000000000000000000" pitchFamily="2" charset="2"/>
              <a:buChar char="§"/>
            </a:pPr>
            <a:endParaRPr lang="en-US" altLang="en-US" sz="2000" dirty="0">
              <a:solidFill>
                <a:srgbClr val="000000"/>
              </a:solidFill>
              <a:cs typeface="Times New Roman" panose="02020603050405020304" pitchFamily="-107" charset="0"/>
            </a:endParaRPr>
          </a:p>
        </p:txBody>
      </p:sp>
      <p:sp>
        <p:nvSpPr>
          <p:cNvPr id="5125" name="Text Box 4"/>
          <p:cNvSpPr txBox="1">
            <a:spLocks noChangeArrowheads="1"/>
          </p:cNvSpPr>
          <p:nvPr/>
        </p:nvSpPr>
        <p:spPr bwMode="auto">
          <a:xfrm>
            <a:off x="6850063" y="6019800"/>
            <a:ext cx="2293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algn="r">
              <a:spcBef>
                <a:spcPct val="20000"/>
              </a:spcBef>
              <a:spcAft>
                <a:spcPct val="0"/>
              </a:spcAft>
              <a:buClr>
                <a:schemeClr val="accent2"/>
              </a:buClr>
              <a:buSzTx/>
              <a:buFontTx/>
              <a:buNone/>
            </a:pPr>
            <a:r>
              <a:rPr lang="en-US" altLang="en-US" sz="1400" i="1">
                <a:latin typeface="Helvetica" pitchFamily="-107" charset="0"/>
                <a:cs typeface="Arial" panose="020B0604020202020204" pitchFamily="34" charset="0"/>
              </a:rPr>
              <a:t>Computational Simulations</a:t>
            </a:r>
            <a:endParaRPr lang="en-US" altLang="en-US" sz="1400">
              <a:latin typeface="Times New Roman" panose="02020603050405020304" pitchFamily="-107" charset="0"/>
              <a:cs typeface="Arial" panose="020B0604020202020204" pitchFamily="34" charset="0"/>
            </a:endParaRPr>
          </a:p>
        </p:txBody>
      </p:sp>
      <p:sp>
        <p:nvSpPr>
          <p:cNvPr id="5126" name="Text Box 5"/>
          <p:cNvSpPr txBox="1">
            <a:spLocks noChangeArrowheads="1"/>
          </p:cNvSpPr>
          <p:nvPr/>
        </p:nvSpPr>
        <p:spPr bwMode="auto">
          <a:xfrm>
            <a:off x="6778625" y="4267200"/>
            <a:ext cx="2365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algn="ctr">
              <a:spcBef>
                <a:spcPct val="20000"/>
              </a:spcBef>
              <a:spcAft>
                <a:spcPct val="0"/>
              </a:spcAft>
              <a:buClr>
                <a:schemeClr val="accent2"/>
              </a:buClr>
              <a:buSzTx/>
              <a:buFontTx/>
              <a:buNone/>
            </a:pPr>
            <a:r>
              <a:rPr lang="en-US" altLang="en-US" sz="1200" i="1">
                <a:latin typeface="Helvetica" pitchFamily="-107" charset="0"/>
                <a:cs typeface="Arial" panose="020B0604020202020204" pitchFamily="34" charset="0"/>
              </a:rPr>
              <a:t>Social Networking: Twitter </a:t>
            </a:r>
            <a:endParaRPr lang="en-US" altLang="en-US" sz="2400">
              <a:latin typeface="Times New Roman" panose="02020603050405020304" pitchFamily="-107" charset="0"/>
              <a:cs typeface="Arial" panose="020B0604020202020204" pitchFamily="34" charset="0"/>
            </a:endParaRPr>
          </a:p>
        </p:txBody>
      </p:sp>
      <p:pic>
        <p:nvPicPr>
          <p:cNvPr id="5127" name="Picture 6" descr="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876800"/>
            <a:ext cx="19050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3"/>
          <p:cNvPicPr>
            <a:picLocks noChangeAspect="1" noChangeArrowheads="1"/>
          </p:cNvPicPr>
          <p:nvPr/>
        </p:nvPicPr>
        <p:blipFill>
          <a:blip r:embed="rId4">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4824413" y="4800600"/>
            <a:ext cx="15001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4"/>
          <p:cNvSpPr txBox="1">
            <a:spLocks noChangeArrowheads="1"/>
          </p:cNvSpPr>
          <p:nvPr/>
        </p:nvSpPr>
        <p:spPr bwMode="auto">
          <a:xfrm>
            <a:off x="4876800" y="6019800"/>
            <a:ext cx="1577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algn="r">
              <a:spcBef>
                <a:spcPct val="20000"/>
              </a:spcBef>
              <a:spcAft>
                <a:spcPct val="0"/>
              </a:spcAft>
              <a:buClr>
                <a:schemeClr val="accent2"/>
              </a:buClr>
              <a:buSzTx/>
              <a:buFontTx/>
              <a:buNone/>
            </a:pPr>
            <a:r>
              <a:rPr lang="en-US" altLang="en-US" sz="1400" i="1">
                <a:latin typeface="Helvetica" pitchFamily="-107" charset="0"/>
                <a:cs typeface="Arial" panose="020B0604020202020204" pitchFamily="34" charset="0"/>
              </a:rPr>
              <a:t>Sensor Networks</a:t>
            </a:r>
            <a:r>
              <a:rPr lang="en-US" altLang="en-US" sz="1200" i="1">
                <a:latin typeface="Helvetica" pitchFamily="-107" charset="0"/>
                <a:cs typeface="Arial" panose="020B0604020202020204" pitchFamily="34" charset="0"/>
              </a:rPr>
              <a:t> </a:t>
            </a:r>
            <a:endParaRPr lang="en-US" altLang="en-US" sz="2400">
              <a:latin typeface="Times New Roman" panose="02020603050405020304" pitchFamily="-107" charset="0"/>
              <a:cs typeface="Arial" panose="020B0604020202020204" pitchFamily="34" charset="0"/>
            </a:endParaRPr>
          </a:p>
        </p:txBody>
      </p:sp>
      <p:pic>
        <p:nvPicPr>
          <p:cNvPr id="5130" name="Picture 20"/>
          <p:cNvPicPr>
            <a:picLocks noChangeAspect="1" noChangeArrowheads="1"/>
          </p:cNvPicPr>
          <p:nvPr/>
        </p:nvPicPr>
        <p:blipFill>
          <a:blip r:embed="rId5">
            <a:extLst>
              <a:ext uri="{28A0092B-C50C-407E-A947-70E740481C1C}">
                <a14:useLocalDpi xmlns:a14="http://schemas.microsoft.com/office/drawing/2010/main" val="0"/>
              </a:ext>
            </a:extLst>
          </a:blip>
          <a:srcRect l="1569" t="1334" r="5765" b="969"/>
          <a:stretch>
            <a:fillRect/>
          </a:stretch>
        </p:blipFill>
        <p:spPr bwMode="auto">
          <a:xfrm>
            <a:off x="4876800" y="1219200"/>
            <a:ext cx="1778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21"/>
          <p:cNvSpPr txBox="1">
            <a:spLocks noChangeArrowheads="1"/>
          </p:cNvSpPr>
          <p:nvPr/>
        </p:nvSpPr>
        <p:spPr bwMode="auto">
          <a:xfrm>
            <a:off x="4724400" y="42672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a:spcBef>
                <a:spcPct val="20000"/>
              </a:spcBef>
              <a:spcAft>
                <a:spcPct val="0"/>
              </a:spcAft>
              <a:buClr>
                <a:schemeClr val="accent2"/>
              </a:buClr>
              <a:buSzTx/>
              <a:buFontTx/>
              <a:buNone/>
            </a:pPr>
            <a:r>
              <a:rPr lang="en-US" altLang="en-US" sz="1400" i="1">
                <a:latin typeface="Helvetica" pitchFamily="-107" charset="0"/>
                <a:cs typeface="Arial" panose="020B0604020202020204" pitchFamily="34" charset="0"/>
              </a:rPr>
              <a:t>Traffic Patterns</a:t>
            </a:r>
            <a:endParaRPr lang="en-US" altLang="en-US" sz="1400">
              <a:latin typeface="Times New Roman" panose="02020603050405020304" pitchFamily="-107" charset="0"/>
              <a:cs typeface="Arial" panose="020B0604020202020204" pitchFamily="34" charset="0"/>
            </a:endParaRPr>
          </a:p>
        </p:txBody>
      </p:sp>
      <p:sp>
        <p:nvSpPr>
          <p:cNvPr id="5132" name="Text Box 23"/>
          <p:cNvSpPr txBox="1">
            <a:spLocks noChangeArrowheads="1"/>
          </p:cNvSpPr>
          <p:nvPr/>
        </p:nvSpPr>
        <p:spPr bwMode="auto">
          <a:xfrm>
            <a:off x="4572000" y="2514600"/>
            <a:ext cx="2365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algn="ctr">
              <a:spcBef>
                <a:spcPct val="20000"/>
              </a:spcBef>
              <a:spcAft>
                <a:spcPct val="0"/>
              </a:spcAft>
              <a:buClr>
                <a:schemeClr val="accent2"/>
              </a:buClr>
              <a:buSzTx/>
              <a:buFontTx/>
              <a:buNone/>
            </a:pPr>
            <a:r>
              <a:rPr lang="en-US" altLang="en-US" sz="1400" i="1">
                <a:latin typeface="Helvetica" pitchFamily="-107" charset="0"/>
                <a:cs typeface="Arial" panose="020B0604020202020204" pitchFamily="34" charset="0"/>
              </a:rPr>
              <a:t>Cyber Security</a:t>
            </a:r>
            <a:r>
              <a:rPr lang="en-US" altLang="en-US" sz="1200" i="1">
                <a:latin typeface="Helvetica" pitchFamily="-107" charset="0"/>
                <a:cs typeface="Arial" panose="020B0604020202020204" pitchFamily="34" charset="0"/>
              </a:rPr>
              <a:t> </a:t>
            </a:r>
            <a:endParaRPr lang="en-US" altLang="en-US" sz="2400">
              <a:latin typeface="Times New Roman" panose="02020603050405020304" pitchFamily="-107" charset="0"/>
              <a:cs typeface="Arial" panose="020B0604020202020204" pitchFamily="34" charset="0"/>
            </a:endParaRPr>
          </a:p>
        </p:txBody>
      </p:sp>
      <p:graphicFrame>
        <p:nvGraphicFramePr>
          <p:cNvPr id="5133" name="Object 3"/>
          <p:cNvGraphicFramePr>
            <a:graphicFrameLocks noChangeAspect="1"/>
          </p:cNvGraphicFramePr>
          <p:nvPr/>
        </p:nvGraphicFramePr>
        <p:xfrm>
          <a:off x="6934200" y="1681163"/>
          <a:ext cx="647700" cy="642937"/>
        </p:xfrm>
        <a:graphic>
          <a:graphicData uri="http://schemas.openxmlformats.org/presentationml/2006/ole">
            <mc:AlternateContent xmlns:mc="http://schemas.openxmlformats.org/markup-compatibility/2006">
              <mc:Choice xmlns:v="urn:schemas-microsoft-com:vml" Requires="v">
                <p:oleObj name="VISIO" r:id="rId6" imgW="617220" imgH="615950" progId="Visio.Drawing.11">
                  <p:embed/>
                </p:oleObj>
              </mc:Choice>
              <mc:Fallback>
                <p:oleObj name="VISIO" r:id="rId6" imgW="617220" imgH="615950"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1681163"/>
                        <a:ext cx="6477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4" name="Object 4"/>
          <p:cNvGraphicFramePr>
            <a:graphicFrameLocks noChangeAspect="1"/>
          </p:cNvGraphicFramePr>
          <p:nvPr/>
        </p:nvGraphicFramePr>
        <p:xfrm>
          <a:off x="6918325" y="1295400"/>
          <a:ext cx="647700" cy="531813"/>
        </p:xfrm>
        <a:graphic>
          <a:graphicData uri="http://schemas.openxmlformats.org/presentationml/2006/ole">
            <mc:AlternateContent xmlns:mc="http://schemas.openxmlformats.org/markup-compatibility/2006">
              <mc:Choice xmlns:v="urn:schemas-microsoft-com:vml" Requires="v">
                <p:oleObj name="VISIO" r:id="rId8" imgW="806450" imgH="662940" progId="Visio.Drawing.11">
                  <p:embed/>
                </p:oleObj>
              </mc:Choice>
              <mc:Fallback>
                <p:oleObj name="VISIO" r:id="rId8" imgW="806450" imgH="662940" progId="Visio.Drawing.11">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8325" y="1295400"/>
                        <a:ext cx="6477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8" name="Text Box 23"/>
          <p:cNvSpPr txBox="1">
            <a:spLocks noChangeArrowheads="1"/>
          </p:cNvSpPr>
          <p:nvPr/>
        </p:nvSpPr>
        <p:spPr bwMode="auto">
          <a:xfrm>
            <a:off x="6326188" y="2355850"/>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algn="ctr">
              <a:spcBef>
                <a:spcPct val="20000"/>
              </a:spcBef>
              <a:spcAft>
                <a:spcPct val="0"/>
              </a:spcAft>
              <a:buClr>
                <a:schemeClr val="accent2"/>
              </a:buClr>
              <a:buSzTx/>
              <a:buFontTx/>
              <a:buNone/>
            </a:pPr>
            <a:r>
              <a:rPr lang="en-US" altLang="en-US" sz="1400" i="1">
                <a:latin typeface="Helvetica" pitchFamily="-107" charset="0"/>
                <a:cs typeface="Arial" panose="020B0604020202020204" pitchFamily="34" charset="0"/>
              </a:rPr>
              <a:t>E-Commerce</a:t>
            </a:r>
            <a:endParaRPr lang="en-US" altLang="en-US" sz="2400">
              <a:latin typeface="Times New Roman" panose="02020603050405020304" pitchFamily="-107" charset="0"/>
              <a:cs typeface="Arial" panose="020B0604020202020204" pitchFamily="34" charset="0"/>
            </a:endParaRPr>
          </a:p>
        </p:txBody>
      </p:sp>
      <p:pic>
        <p:nvPicPr>
          <p:cNvPr id="5139" name="Picture 20"/>
          <p:cNvPicPr>
            <a:picLocks noChangeAspect="1"/>
          </p:cNvPicPr>
          <p:nvPr/>
        </p:nvPicPr>
        <p:blipFill>
          <a:blip r:embed="rId10"/>
          <a:srcRect/>
          <a:stretch>
            <a:fillRect/>
          </a:stretch>
        </p:blipFill>
        <p:spPr bwMode="auto">
          <a:xfrm>
            <a:off x="6697663" y="2955925"/>
            <a:ext cx="23780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18" descr="http://images.ezgif.com/tmp/gif_232x188_6af960.gif"/>
          <p:cNvPicPr>
            <a:picLocks noChangeAspect="1" noChangeArrowheads="1" noCrop="1"/>
          </p:cNvPicPr>
          <p:nvPr/>
        </p:nvPicPr>
        <p:blipFill>
          <a:blip r:embed="rId11"/>
          <a:srcRect/>
          <a:stretch>
            <a:fillRect/>
          </a:stretch>
        </p:blipFill>
        <p:spPr bwMode="auto">
          <a:xfrm>
            <a:off x="4762500" y="2944813"/>
            <a:ext cx="1436688"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0" y="0"/>
            <a:ext cx="7772400" cy="919163"/>
          </a:xfrm>
          <a:solidFill>
            <a:schemeClr val="bg1"/>
          </a:solidFill>
        </p:spPr>
        <p:txBody>
          <a:bodyPr/>
          <a:lstStyle/>
          <a:p>
            <a:pPr algn="l"/>
            <a:r>
              <a:rPr lang="en-US" sz="3600" dirty="0">
                <a:latin typeface="Calibri" panose="020F0502020204030204" pitchFamily="-107" charset="0"/>
                <a:ea typeface="MS PGothic" panose="020B0600070205080204" pitchFamily="-107" charset="-128"/>
                <a:cs typeface="MS PGothic" panose="020B0600070205080204" pitchFamily="-107" charset="-128"/>
              </a:rPr>
              <a:t>            </a:t>
            </a:r>
            <a:r>
              <a:rPr lang="en-US" sz="3600" b="1" dirty="0">
                <a:latin typeface="Calibri" panose="020F0502020204030204" pitchFamily="-107" charset="0"/>
                <a:ea typeface="MS PGothic" panose="020B0600070205080204" pitchFamily="-107" charset="-128"/>
                <a:cs typeface="MS PGothic" panose="020B0600070205080204" pitchFamily="-107" charset="-128"/>
              </a:rPr>
              <a:t>Big Data Analytics</a:t>
            </a:r>
          </a:p>
        </p:txBody>
      </p:sp>
      <p:sp>
        <p:nvSpPr>
          <p:cNvPr id="22530" name="AutoShape 2" descr="https://encrypted-tbn2.gstatic.com/images?q=tbn:ANd9GcTKFQIrikIvhmsBcheCFBnX1jj7CLc4A0KBXdB3zB7ZKlwxpJKO"/>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en-US" sz="1800"/>
          </a:p>
        </p:txBody>
      </p:sp>
      <p:pic>
        <p:nvPicPr>
          <p:cNvPr id="22531" name="Picture 3" descr="C:\Users\Cao Hong\Desktop\images.jpg"/>
          <p:cNvPicPr>
            <a:picLocks noChangeAspect="1" noChangeArrowheads="1"/>
          </p:cNvPicPr>
          <p:nvPr/>
        </p:nvPicPr>
        <p:blipFill>
          <a:blip r:embed="rId3" cstate="print"/>
          <a:srcRect/>
          <a:stretch>
            <a:fillRect/>
          </a:stretch>
        </p:blipFill>
        <p:spPr bwMode="auto">
          <a:xfrm>
            <a:off x="5632450" y="0"/>
            <a:ext cx="3511550" cy="1573213"/>
          </a:xfrm>
          <a:prstGeom prst="rect">
            <a:avLst/>
          </a:prstGeom>
          <a:noFill/>
          <a:ln w="9525">
            <a:noFill/>
            <a:miter lim="800000"/>
            <a:headEnd/>
            <a:tailEnd/>
          </a:ln>
        </p:spPr>
      </p:pic>
      <p:sp>
        <p:nvSpPr>
          <p:cNvPr id="22532" name="Oval 6"/>
          <p:cNvSpPr>
            <a:spLocks noChangeArrowheads="1"/>
          </p:cNvSpPr>
          <p:nvPr/>
        </p:nvSpPr>
        <p:spPr bwMode="auto">
          <a:xfrm>
            <a:off x="2451100" y="1712913"/>
            <a:ext cx="4387850" cy="2706687"/>
          </a:xfrm>
          <a:prstGeom prst="ellipse">
            <a:avLst/>
          </a:prstGeom>
          <a:solidFill>
            <a:schemeClr val="accent1">
              <a:alpha val="67842"/>
            </a:schemeClr>
          </a:solidFill>
          <a:ln w="12700">
            <a:solidFill>
              <a:schemeClr val="accent2"/>
            </a:solidFill>
            <a:round/>
          </a:ln>
        </p:spPr>
        <p:txBody>
          <a:bodyPr/>
          <a:lstStyle/>
          <a:p>
            <a:pPr eaLnBrk="0" hangingPunct="0"/>
            <a:endParaRPr lang="en-US">
              <a:solidFill>
                <a:srgbClr val="FF0000"/>
              </a:solidFill>
              <a:latin typeface="Times" pitchFamily="1" charset="0"/>
            </a:endParaRPr>
          </a:p>
        </p:txBody>
      </p:sp>
      <p:sp>
        <p:nvSpPr>
          <p:cNvPr id="22533" name="Oval 7"/>
          <p:cNvSpPr>
            <a:spLocks noChangeArrowheads="1"/>
          </p:cNvSpPr>
          <p:nvPr/>
        </p:nvSpPr>
        <p:spPr bwMode="auto">
          <a:xfrm>
            <a:off x="1670050" y="3236913"/>
            <a:ext cx="3584575" cy="2706687"/>
          </a:xfrm>
          <a:prstGeom prst="ellipse">
            <a:avLst/>
          </a:prstGeom>
          <a:solidFill>
            <a:schemeClr val="accent1">
              <a:alpha val="67842"/>
            </a:schemeClr>
          </a:solidFill>
          <a:ln w="12700">
            <a:solidFill>
              <a:schemeClr val="accent2"/>
            </a:solidFill>
            <a:round/>
          </a:ln>
        </p:spPr>
        <p:txBody>
          <a:bodyPr/>
          <a:lstStyle/>
          <a:p>
            <a:pPr eaLnBrk="0" hangingPunct="0"/>
            <a:endParaRPr lang="en-US">
              <a:solidFill>
                <a:srgbClr val="FF0000"/>
              </a:solidFill>
              <a:latin typeface="Times" pitchFamily="1" charset="0"/>
            </a:endParaRPr>
          </a:p>
        </p:txBody>
      </p:sp>
      <p:sp>
        <p:nvSpPr>
          <p:cNvPr id="22534" name="Oval 8"/>
          <p:cNvSpPr>
            <a:spLocks noChangeArrowheads="1"/>
          </p:cNvSpPr>
          <p:nvPr/>
        </p:nvSpPr>
        <p:spPr bwMode="auto">
          <a:xfrm>
            <a:off x="4194175" y="3236913"/>
            <a:ext cx="3584575" cy="2706687"/>
          </a:xfrm>
          <a:prstGeom prst="ellipse">
            <a:avLst/>
          </a:prstGeom>
          <a:solidFill>
            <a:schemeClr val="accent1">
              <a:alpha val="67842"/>
            </a:schemeClr>
          </a:solidFill>
          <a:ln w="12700">
            <a:solidFill>
              <a:schemeClr val="accent2"/>
            </a:solidFill>
            <a:round/>
          </a:ln>
        </p:spPr>
        <p:txBody>
          <a:bodyPr/>
          <a:lstStyle/>
          <a:p>
            <a:pPr eaLnBrk="0" hangingPunct="0"/>
            <a:endParaRPr lang="en-US">
              <a:latin typeface="Times" pitchFamily="1" charset="0"/>
            </a:endParaRPr>
          </a:p>
        </p:txBody>
      </p:sp>
      <p:sp>
        <p:nvSpPr>
          <p:cNvPr id="22535" name="TextBox 9"/>
          <p:cNvSpPr txBox="1">
            <a:spLocks noChangeArrowheads="1"/>
          </p:cNvSpPr>
          <p:nvPr/>
        </p:nvSpPr>
        <p:spPr bwMode="auto">
          <a:xfrm>
            <a:off x="2955925" y="2029361"/>
            <a:ext cx="3475038" cy="1323439"/>
          </a:xfrm>
          <a:prstGeom prst="rect">
            <a:avLst/>
          </a:prstGeom>
          <a:noFill/>
          <a:ln w="9525">
            <a:noFill/>
            <a:miter lim="800000"/>
          </a:ln>
        </p:spPr>
        <p:txBody>
          <a:bodyPr>
            <a:spAutoFit/>
          </a:bodyPr>
          <a:lstStyle/>
          <a:p>
            <a:pPr algn="ctr"/>
            <a:r>
              <a:rPr lang="en-US" sz="2000" b="1" dirty="0">
                <a:solidFill>
                  <a:srgbClr val="FF0000"/>
                </a:solidFill>
              </a:rPr>
              <a:t>Terabytes</a:t>
            </a:r>
          </a:p>
          <a:p>
            <a:pPr algn="ctr"/>
            <a:r>
              <a:rPr lang="en-US" sz="2000" b="1" dirty="0">
                <a:solidFill>
                  <a:srgbClr val="FF0000"/>
                </a:solidFill>
              </a:rPr>
              <a:t>Transactions,</a:t>
            </a:r>
          </a:p>
          <a:p>
            <a:pPr algn="ctr"/>
            <a:r>
              <a:rPr lang="en-US" sz="2000" b="1" dirty="0">
                <a:solidFill>
                  <a:srgbClr val="FF0000"/>
                </a:solidFill>
              </a:rPr>
              <a:t> Tables</a:t>
            </a:r>
          </a:p>
          <a:p>
            <a:pPr algn="ctr"/>
            <a:r>
              <a:rPr lang="en-US" sz="2000" b="1" dirty="0">
                <a:solidFill>
                  <a:srgbClr val="FF0000"/>
                </a:solidFill>
              </a:rPr>
              <a:t>Files</a:t>
            </a:r>
          </a:p>
        </p:txBody>
      </p:sp>
      <p:sp>
        <p:nvSpPr>
          <p:cNvPr id="22536" name="TextBox 10"/>
          <p:cNvSpPr txBox="1">
            <a:spLocks noChangeArrowheads="1"/>
          </p:cNvSpPr>
          <p:nvPr/>
        </p:nvSpPr>
        <p:spPr bwMode="auto">
          <a:xfrm>
            <a:off x="2282825" y="3962400"/>
            <a:ext cx="2060575" cy="2000548"/>
          </a:xfrm>
          <a:prstGeom prst="rect">
            <a:avLst/>
          </a:prstGeom>
          <a:noFill/>
          <a:ln w="9525">
            <a:noFill/>
            <a:miter lim="800000"/>
          </a:ln>
        </p:spPr>
        <p:txBody>
          <a:bodyPr wrap="square">
            <a:spAutoFit/>
          </a:bodyPr>
          <a:lstStyle/>
          <a:p>
            <a:r>
              <a:rPr lang="en-US" sz="2000" b="1" dirty="0">
                <a:solidFill>
                  <a:srgbClr val="FF0000"/>
                </a:solidFill>
              </a:rPr>
              <a:t>Batch</a:t>
            </a:r>
          </a:p>
          <a:p>
            <a:r>
              <a:rPr lang="en-SG" sz="2000" b="1" dirty="0">
                <a:solidFill>
                  <a:srgbClr val="FF0000"/>
                </a:solidFill>
              </a:rPr>
              <a:t>time series (uniform time interval)</a:t>
            </a:r>
          </a:p>
          <a:p>
            <a:r>
              <a:rPr lang="en-US" sz="2000" b="1" dirty="0">
                <a:solidFill>
                  <a:srgbClr val="FF0000"/>
                </a:solidFill>
              </a:rPr>
              <a:t>Streams (continuously)</a:t>
            </a:r>
          </a:p>
        </p:txBody>
      </p:sp>
      <p:sp>
        <p:nvSpPr>
          <p:cNvPr id="22537" name="TextBox 11"/>
          <p:cNvSpPr txBox="1">
            <a:spLocks noChangeArrowheads="1"/>
          </p:cNvSpPr>
          <p:nvPr/>
        </p:nvSpPr>
        <p:spPr bwMode="auto">
          <a:xfrm>
            <a:off x="5618163" y="4211638"/>
            <a:ext cx="2047875" cy="1016000"/>
          </a:xfrm>
          <a:prstGeom prst="rect">
            <a:avLst/>
          </a:prstGeom>
          <a:noFill/>
          <a:ln w="9525">
            <a:noFill/>
            <a:miter lim="800000"/>
          </a:ln>
        </p:spPr>
        <p:txBody>
          <a:bodyPr>
            <a:spAutoFit/>
          </a:bodyPr>
          <a:lstStyle/>
          <a:p>
            <a:r>
              <a:rPr lang="en-US" sz="2000" b="1" dirty="0">
                <a:solidFill>
                  <a:srgbClr val="FF0000"/>
                </a:solidFill>
              </a:rPr>
              <a:t>Structured</a:t>
            </a:r>
          </a:p>
          <a:p>
            <a:r>
              <a:rPr lang="en-US" sz="2000" b="1" dirty="0">
                <a:solidFill>
                  <a:srgbClr val="FF0000"/>
                </a:solidFill>
              </a:rPr>
              <a:t>Unstructured</a:t>
            </a:r>
          </a:p>
          <a:p>
            <a:r>
              <a:rPr lang="en-US" sz="2000" b="1" dirty="0">
                <a:solidFill>
                  <a:srgbClr val="FF0000"/>
                </a:solidFill>
              </a:rPr>
              <a:t>Semi-structured</a:t>
            </a:r>
          </a:p>
        </p:txBody>
      </p:sp>
      <p:sp>
        <p:nvSpPr>
          <p:cNvPr id="14" name="Rectangle 13"/>
          <p:cNvSpPr/>
          <p:nvPr/>
        </p:nvSpPr>
        <p:spPr>
          <a:xfrm>
            <a:off x="3348876" y="3272135"/>
            <a:ext cx="2781532" cy="923330"/>
          </a:xfrm>
          <a:prstGeom prst="rect">
            <a:avLst/>
          </a:prstGeom>
          <a:noFill/>
        </p:spPr>
        <p:txBody>
          <a:bodyPr wrap="none">
            <a:spAutoFit/>
          </a:bodyPr>
          <a:lstStyle/>
          <a:p>
            <a:pPr algn="ctr">
              <a:defRPr/>
            </a:pP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38100" dist="38100" dir="2700000" algn="tl">
                    <a:srgbClr val="000000">
                      <a:alpha val="43137"/>
                    </a:srgbClr>
                  </a:outerShdw>
                </a:effectLst>
                <a:latin typeface="Arial" panose="020B0604020202020204" pitchFamily="34" charset="0"/>
                <a:ea typeface="MS PGothic" panose="020B0600070205080204" pitchFamily="-107" charset="-128"/>
                <a:cs typeface="Arial" panose="020B0604020202020204" pitchFamily="34" charset="0"/>
              </a:rPr>
              <a:t>Big Data</a:t>
            </a:r>
          </a:p>
        </p:txBody>
      </p:sp>
      <p:sp>
        <p:nvSpPr>
          <p:cNvPr id="22539" name="TextBox 14"/>
          <p:cNvSpPr txBox="1">
            <a:spLocks noChangeArrowheads="1"/>
          </p:cNvSpPr>
          <p:nvPr/>
        </p:nvSpPr>
        <p:spPr bwMode="auto">
          <a:xfrm>
            <a:off x="3402013" y="1163638"/>
            <a:ext cx="2303462" cy="585787"/>
          </a:xfrm>
          <a:prstGeom prst="rect">
            <a:avLst/>
          </a:prstGeom>
          <a:noFill/>
          <a:ln w="9525">
            <a:noFill/>
            <a:miter lim="800000"/>
          </a:ln>
        </p:spPr>
        <p:txBody>
          <a:bodyPr>
            <a:spAutoFit/>
          </a:bodyPr>
          <a:lstStyle/>
          <a:p>
            <a:pPr algn="ctr"/>
            <a:r>
              <a:rPr lang="en-US" sz="3200" b="1">
                <a:solidFill>
                  <a:srgbClr val="00823B"/>
                </a:solidFill>
              </a:rPr>
              <a:t>VOLUME</a:t>
            </a:r>
          </a:p>
        </p:txBody>
      </p:sp>
      <p:sp>
        <p:nvSpPr>
          <p:cNvPr id="22540" name="TextBox 15"/>
          <p:cNvSpPr txBox="1">
            <a:spLocks noChangeArrowheads="1"/>
          </p:cNvSpPr>
          <p:nvPr/>
        </p:nvSpPr>
        <p:spPr bwMode="auto">
          <a:xfrm>
            <a:off x="2057400" y="5886450"/>
            <a:ext cx="2593975" cy="584200"/>
          </a:xfrm>
          <a:prstGeom prst="rect">
            <a:avLst/>
          </a:prstGeom>
          <a:noFill/>
          <a:ln w="9525">
            <a:noFill/>
            <a:miter lim="800000"/>
          </a:ln>
        </p:spPr>
        <p:txBody>
          <a:bodyPr wrap="square">
            <a:spAutoFit/>
          </a:bodyPr>
          <a:lstStyle/>
          <a:p>
            <a:pPr algn="ctr"/>
            <a:r>
              <a:rPr lang="en-US" sz="3200" b="1" dirty="0">
                <a:solidFill>
                  <a:srgbClr val="00823B"/>
                </a:solidFill>
              </a:rPr>
              <a:t>VELOCITY</a:t>
            </a:r>
          </a:p>
        </p:txBody>
      </p:sp>
      <p:sp>
        <p:nvSpPr>
          <p:cNvPr id="22541" name="TextBox 16"/>
          <p:cNvSpPr txBox="1">
            <a:spLocks noChangeArrowheads="1"/>
          </p:cNvSpPr>
          <p:nvPr/>
        </p:nvSpPr>
        <p:spPr bwMode="auto">
          <a:xfrm>
            <a:off x="5114925" y="5910263"/>
            <a:ext cx="2303463" cy="584200"/>
          </a:xfrm>
          <a:prstGeom prst="rect">
            <a:avLst/>
          </a:prstGeom>
          <a:noFill/>
          <a:ln w="9525">
            <a:noFill/>
            <a:miter lim="800000"/>
          </a:ln>
        </p:spPr>
        <p:txBody>
          <a:bodyPr>
            <a:spAutoFit/>
          </a:bodyPr>
          <a:lstStyle/>
          <a:p>
            <a:pPr algn="ctr"/>
            <a:r>
              <a:rPr lang="en-US" sz="3200" b="1" dirty="0">
                <a:solidFill>
                  <a:srgbClr val="00823B"/>
                </a:solidFill>
              </a:rPr>
              <a:t>VARIETY</a:t>
            </a:r>
          </a:p>
        </p:txBody>
      </p:sp>
      <p:pic>
        <p:nvPicPr>
          <p:cNvPr id="22542" name="Picture 4"/>
          <p:cNvPicPr>
            <a:picLocks noChangeAspect="1" noChangeArrowheads="1"/>
          </p:cNvPicPr>
          <p:nvPr/>
        </p:nvPicPr>
        <p:blipFill>
          <a:blip r:embed="rId4" cstate="print"/>
          <a:srcRect/>
          <a:stretch>
            <a:fillRect/>
          </a:stretch>
        </p:blipFill>
        <p:spPr bwMode="auto">
          <a:xfrm>
            <a:off x="263525" y="1244600"/>
            <a:ext cx="971550" cy="381000"/>
          </a:xfrm>
          <a:prstGeom prst="rect">
            <a:avLst/>
          </a:prstGeom>
          <a:noFill/>
          <a:ln w="9525">
            <a:noFill/>
            <a:miter lim="800000"/>
            <a:headEnd/>
            <a:tailEnd/>
          </a:ln>
        </p:spPr>
      </p:pic>
      <p:pic>
        <p:nvPicPr>
          <p:cNvPr id="22543" name="Picture 5"/>
          <p:cNvPicPr>
            <a:picLocks noChangeAspect="1" noChangeArrowheads="1"/>
          </p:cNvPicPr>
          <p:nvPr/>
        </p:nvPicPr>
        <p:blipFill>
          <a:blip r:embed="rId5" cstate="print"/>
          <a:srcRect/>
          <a:stretch>
            <a:fillRect/>
          </a:stretch>
        </p:blipFill>
        <p:spPr bwMode="auto">
          <a:xfrm>
            <a:off x="303213" y="1965325"/>
            <a:ext cx="381000" cy="695325"/>
          </a:xfrm>
          <a:prstGeom prst="rect">
            <a:avLst/>
          </a:prstGeom>
          <a:noFill/>
          <a:ln w="9525">
            <a:noFill/>
            <a:miter lim="800000"/>
            <a:headEnd/>
            <a:tailEnd/>
          </a:ln>
        </p:spPr>
      </p:pic>
      <p:pic>
        <p:nvPicPr>
          <p:cNvPr id="22544" name="Picture 6"/>
          <p:cNvPicPr>
            <a:picLocks noChangeAspect="1" noChangeArrowheads="1"/>
          </p:cNvPicPr>
          <p:nvPr/>
        </p:nvPicPr>
        <p:blipFill>
          <a:blip r:embed="rId6" cstate="print"/>
          <a:srcRect/>
          <a:stretch>
            <a:fillRect/>
          </a:stretch>
        </p:blipFill>
        <p:spPr bwMode="auto">
          <a:xfrm>
            <a:off x="1579563" y="1100138"/>
            <a:ext cx="828675" cy="561975"/>
          </a:xfrm>
          <a:prstGeom prst="rect">
            <a:avLst/>
          </a:prstGeom>
          <a:noFill/>
          <a:ln w="9525">
            <a:noFill/>
            <a:miter lim="800000"/>
            <a:headEnd/>
            <a:tailEnd/>
          </a:ln>
        </p:spPr>
      </p:pic>
      <p:pic>
        <p:nvPicPr>
          <p:cNvPr id="22545" name="Picture 7"/>
          <p:cNvPicPr>
            <a:picLocks noChangeAspect="1" noChangeArrowheads="1"/>
          </p:cNvPicPr>
          <p:nvPr/>
        </p:nvPicPr>
        <p:blipFill>
          <a:blip r:embed="rId7" cstate="print"/>
          <a:srcRect/>
          <a:stretch>
            <a:fillRect/>
          </a:stretch>
        </p:blipFill>
        <p:spPr bwMode="auto">
          <a:xfrm>
            <a:off x="1008063" y="1870075"/>
            <a:ext cx="800100" cy="885825"/>
          </a:xfrm>
          <a:prstGeom prst="rect">
            <a:avLst/>
          </a:prstGeom>
          <a:noFill/>
          <a:ln w="9525">
            <a:noFill/>
            <a:miter lim="800000"/>
            <a:headEnd/>
            <a:tailEnd/>
          </a:ln>
        </p:spPr>
      </p:pic>
      <p:pic>
        <p:nvPicPr>
          <p:cNvPr id="22546" name="Picture 8"/>
          <p:cNvPicPr>
            <a:picLocks noChangeAspect="1" noChangeArrowheads="1"/>
          </p:cNvPicPr>
          <p:nvPr/>
        </p:nvPicPr>
        <p:blipFill>
          <a:blip r:embed="rId8" cstate="print"/>
          <a:srcRect/>
          <a:stretch>
            <a:fillRect/>
          </a:stretch>
        </p:blipFill>
        <p:spPr bwMode="auto">
          <a:xfrm>
            <a:off x="2741613" y="1057275"/>
            <a:ext cx="733425" cy="647700"/>
          </a:xfrm>
          <a:prstGeom prst="rect">
            <a:avLst/>
          </a:prstGeom>
          <a:noFill/>
          <a:ln w="9525">
            <a:noFill/>
            <a:miter lim="800000"/>
            <a:headEnd/>
            <a:tailEnd/>
          </a:ln>
        </p:spPr>
      </p:pic>
      <p:pic>
        <p:nvPicPr>
          <p:cNvPr id="22547" name="Picture 9"/>
          <p:cNvPicPr>
            <a:picLocks noChangeAspect="1" noChangeArrowheads="1"/>
          </p:cNvPicPr>
          <p:nvPr/>
        </p:nvPicPr>
        <p:blipFill>
          <a:blip r:embed="rId9" cstate="print"/>
          <a:srcRect/>
          <a:stretch>
            <a:fillRect/>
          </a:stretch>
        </p:blipFill>
        <p:spPr bwMode="auto">
          <a:xfrm>
            <a:off x="1966913" y="1971675"/>
            <a:ext cx="600075" cy="609600"/>
          </a:xfrm>
          <a:prstGeom prst="rect">
            <a:avLst/>
          </a:prstGeom>
          <a:noFill/>
          <a:ln w="9525">
            <a:noFill/>
            <a:miter lim="800000"/>
            <a:headEnd/>
            <a:tailEnd/>
          </a:ln>
        </p:spPr>
      </p:pic>
      <p:pic>
        <p:nvPicPr>
          <p:cNvPr id="22548" name="Picture 10"/>
          <p:cNvPicPr>
            <a:picLocks noChangeAspect="1" noChangeArrowheads="1"/>
          </p:cNvPicPr>
          <p:nvPr/>
        </p:nvPicPr>
        <p:blipFill>
          <a:blip r:embed="rId10" cstate="print"/>
          <a:srcRect/>
          <a:stretch>
            <a:fillRect/>
          </a:stretch>
        </p:blipFill>
        <p:spPr bwMode="auto">
          <a:xfrm>
            <a:off x="227013" y="3009900"/>
            <a:ext cx="571500" cy="619125"/>
          </a:xfrm>
          <a:prstGeom prst="rect">
            <a:avLst/>
          </a:prstGeom>
          <a:noFill/>
          <a:ln w="9525">
            <a:noFill/>
            <a:miter lim="800000"/>
            <a:headEnd/>
            <a:tailEnd/>
          </a:ln>
        </p:spPr>
      </p:pic>
      <p:pic>
        <p:nvPicPr>
          <p:cNvPr id="22549" name="Picture 11"/>
          <p:cNvPicPr>
            <a:picLocks noChangeAspect="1" noChangeArrowheads="1"/>
          </p:cNvPicPr>
          <p:nvPr/>
        </p:nvPicPr>
        <p:blipFill>
          <a:blip r:embed="rId11" cstate="print"/>
          <a:srcRect/>
          <a:stretch>
            <a:fillRect/>
          </a:stretch>
        </p:blipFill>
        <p:spPr bwMode="auto">
          <a:xfrm>
            <a:off x="1166813" y="3619500"/>
            <a:ext cx="628650" cy="533400"/>
          </a:xfrm>
          <a:prstGeom prst="rect">
            <a:avLst/>
          </a:prstGeom>
          <a:noFill/>
          <a:ln w="9525">
            <a:noFill/>
            <a:miter lim="800000"/>
            <a:headEnd/>
            <a:tailEnd/>
          </a:ln>
        </p:spPr>
      </p:pic>
      <p:pic>
        <p:nvPicPr>
          <p:cNvPr id="22550" name="Picture 12"/>
          <p:cNvPicPr>
            <a:picLocks noChangeAspect="1" noChangeArrowheads="1"/>
          </p:cNvPicPr>
          <p:nvPr/>
        </p:nvPicPr>
        <p:blipFill>
          <a:blip r:embed="rId12" cstate="print"/>
          <a:srcRect/>
          <a:stretch>
            <a:fillRect/>
          </a:stretch>
        </p:blipFill>
        <p:spPr bwMode="auto">
          <a:xfrm>
            <a:off x="230188" y="3843338"/>
            <a:ext cx="857250" cy="523875"/>
          </a:xfrm>
          <a:prstGeom prst="rect">
            <a:avLst/>
          </a:prstGeom>
          <a:noFill/>
          <a:ln w="9525">
            <a:noFill/>
            <a:miter lim="800000"/>
            <a:headEnd/>
            <a:tailEnd/>
          </a:ln>
        </p:spPr>
      </p:pic>
      <p:pic>
        <p:nvPicPr>
          <p:cNvPr id="22551" name="Picture 13"/>
          <p:cNvPicPr>
            <a:picLocks noChangeAspect="1" noChangeArrowheads="1"/>
          </p:cNvPicPr>
          <p:nvPr/>
        </p:nvPicPr>
        <p:blipFill>
          <a:blip r:embed="rId13" cstate="print"/>
          <a:srcRect/>
          <a:stretch>
            <a:fillRect/>
          </a:stretch>
        </p:blipFill>
        <p:spPr bwMode="auto">
          <a:xfrm>
            <a:off x="225425" y="4559300"/>
            <a:ext cx="866775" cy="371475"/>
          </a:xfrm>
          <a:prstGeom prst="rect">
            <a:avLst/>
          </a:prstGeom>
          <a:noFill/>
          <a:ln w="9525">
            <a:noFill/>
            <a:miter lim="800000"/>
            <a:headEnd/>
            <a:tailEnd/>
          </a:ln>
        </p:spPr>
      </p:pic>
      <p:pic>
        <p:nvPicPr>
          <p:cNvPr id="22552" name="Picture 14"/>
          <p:cNvPicPr>
            <a:picLocks noChangeAspect="1" noChangeArrowheads="1"/>
          </p:cNvPicPr>
          <p:nvPr/>
        </p:nvPicPr>
        <p:blipFill>
          <a:blip r:embed="rId14" cstate="print"/>
          <a:srcRect/>
          <a:stretch>
            <a:fillRect/>
          </a:stretch>
        </p:blipFill>
        <p:spPr bwMode="auto">
          <a:xfrm>
            <a:off x="376238" y="5213350"/>
            <a:ext cx="600075" cy="600075"/>
          </a:xfrm>
          <a:prstGeom prst="rect">
            <a:avLst/>
          </a:prstGeom>
          <a:noFill/>
          <a:ln w="9525">
            <a:noFill/>
            <a:miter lim="800000"/>
            <a:headEnd/>
            <a:tailEnd/>
          </a:ln>
        </p:spPr>
      </p:pic>
      <p:pic>
        <p:nvPicPr>
          <p:cNvPr id="22553" name="Picture 15"/>
          <p:cNvPicPr>
            <a:picLocks noChangeAspect="1" noChangeArrowheads="1"/>
          </p:cNvPicPr>
          <p:nvPr/>
        </p:nvPicPr>
        <p:blipFill>
          <a:blip r:embed="rId15" cstate="print"/>
          <a:srcRect/>
          <a:stretch>
            <a:fillRect/>
          </a:stretch>
        </p:blipFill>
        <p:spPr bwMode="auto">
          <a:xfrm>
            <a:off x="1112838" y="5329238"/>
            <a:ext cx="847725" cy="809625"/>
          </a:xfrm>
          <a:prstGeom prst="rect">
            <a:avLst/>
          </a:prstGeom>
          <a:noFill/>
          <a:ln w="9525">
            <a:noFill/>
            <a:miter lim="800000"/>
            <a:headEnd/>
            <a:tailEnd/>
          </a:ln>
        </p:spPr>
      </p:pic>
      <p:pic>
        <p:nvPicPr>
          <p:cNvPr id="22554" name="Picture 16"/>
          <p:cNvPicPr>
            <a:picLocks noChangeAspect="1" noChangeArrowheads="1"/>
          </p:cNvPicPr>
          <p:nvPr/>
        </p:nvPicPr>
        <p:blipFill>
          <a:blip r:embed="rId16" cstate="print"/>
          <a:srcRect/>
          <a:stretch>
            <a:fillRect/>
          </a:stretch>
        </p:blipFill>
        <p:spPr bwMode="auto">
          <a:xfrm>
            <a:off x="1154113" y="2813050"/>
            <a:ext cx="619125" cy="647700"/>
          </a:xfrm>
          <a:prstGeom prst="rect">
            <a:avLst/>
          </a:prstGeom>
          <a:noFill/>
          <a:ln w="9525">
            <a:noFill/>
            <a:miter lim="800000"/>
            <a:headEnd/>
            <a:tailEnd/>
          </a:ln>
        </p:spPr>
      </p:pic>
      <p:pic>
        <p:nvPicPr>
          <p:cNvPr id="22555" name="Picture 17"/>
          <p:cNvPicPr>
            <a:picLocks noChangeAspect="1" noChangeArrowheads="1"/>
          </p:cNvPicPr>
          <p:nvPr/>
        </p:nvPicPr>
        <p:blipFill>
          <a:blip r:embed="rId17" cstate="print"/>
          <a:srcRect/>
          <a:stretch>
            <a:fillRect/>
          </a:stretch>
        </p:blipFill>
        <p:spPr bwMode="auto">
          <a:xfrm>
            <a:off x="301943" y="5993448"/>
            <a:ext cx="914400" cy="381000"/>
          </a:xfrm>
          <a:prstGeom prst="rect">
            <a:avLst/>
          </a:prstGeom>
          <a:noFill/>
          <a:ln w="9525">
            <a:noFill/>
            <a:miter lim="800000"/>
            <a:headEnd/>
            <a:tailEnd/>
          </a:ln>
        </p:spPr>
      </p:pic>
      <p:sp>
        <p:nvSpPr>
          <p:cNvPr id="32" name="Bent Arrow 31"/>
          <p:cNvSpPr/>
          <p:nvPr/>
        </p:nvSpPr>
        <p:spPr bwMode="auto">
          <a:xfrm rot="17005420" flipV="1">
            <a:off x="5833269" y="2826544"/>
            <a:ext cx="1436688" cy="577850"/>
          </a:xfrm>
          <a:prstGeom prst="bentArrow">
            <a:avLst>
              <a:gd name="adj1" fmla="val 42871"/>
              <a:gd name="adj2" fmla="val 43225"/>
              <a:gd name="adj3" fmla="val 43854"/>
              <a:gd name="adj4" fmla="val 54884"/>
            </a:avLst>
          </a:prstGeom>
          <a:solidFill>
            <a:schemeClr val="accent2">
              <a:lumMod val="60000"/>
              <a:lumOff val="40000"/>
            </a:schemeClr>
          </a:solidFill>
          <a:ln w="9525" cap="flat" cmpd="sng" algn="ctr">
            <a:noFill/>
            <a:prstDash val="solid"/>
            <a:round/>
            <a:headEnd type="none" w="med" len="med"/>
            <a:tailEnd type="none" w="med" len="med"/>
          </a:ln>
          <a:effectLst/>
        </p:spPr>
        <p:txBody>
          <a:bodyPr/>
          <a:lstStyle/>
          <a:p>
            <a:pPr eaLnBrk="0" hangingPunct="0">
              <a:defRPr/>
            </a:pPr>
            <a:endParaRPr lang="en-US">
              <a:latin typeface="Times" pitchFamily="1" charset="0"/>
              <a:ea typeface="MS PGothic" panose="020B0600070205080204" pitchFamily="-107" charset="-128"/>
              <a:cs typeface="Arial" panose="020B0604020202020204" pitchFamily="34" charset="0"/>
            </a:endParaRPr>
          </a:p>
        </p:txBody>
      </p:sp>
      <p:sp>
        <p:nvSpPr>
          <p:cNvPr id="22557" name="TextBox 32"/>
          <p:cNvSpPr txBox="1">
            <a:spLocks noChangeArrowheads="1"/>
          </p:cNvSpPr>
          <p:nvPr/>
        </p:nvSpPr>
        <p:spPr bwMode="auto">
          <a:xfrm>
            <a:off x="5668963" y="1514475"/>
            <a:ext cx="3475037" cy="954088"/>
          </a:xfrm>
          <a:prstGeom prst="rect">
            <a:avLst/>
          </a:prstGeom>
          <a:noFill/>
          <a:ln w="9525">
            <a:noFill/>
            <a:miter lim="800000"/>
          </a:ln>
        </p:spPr>
        <p:txBody>
          <a:bodyPr>
            <a:spAutoFit/>
          </a:bodyPr>
          <a:lstStyle/>
          <a:p>
            <a:pPr algn="ctr"/>
            <a:r>
              <a:rPr lang="en-US" sz="2800" b="1">
                <a:solidFill>
                  <a:srgbClr val="C00000"/>
                </a:solidFill>
              </a:rPr>
              <a:t>Value (Actionable Insights)</a:t>
            </a:r>
          </a:p>
        </p:txBody>
      </p:sp>
      <p:sp>
        <p:nvSpPr>
          <p:cNvPr id="34" name="TextBox 33"/>
          <p:cNvSpPr txBox="1"/>
          <p:nvPr/>
        </p:nvSpPr>
        <p:spPr>
          <a:xfrm>
            <a:off x="6811963" y="2773363"/>
            <a:ext cx="2378075" cy="1077912"/>
          </a:xfrm>
          <a:prstGeom prst="rect">
            <a:avLst/>
          </a:prstGeom>
          <a:noFill/>
        </p:spPr>
        <p:txBody>
          <a:bodyPr>
            <a:spAutoFit/>
          </a:bodyPr>
          <a:lstStyle/>
          <a:p>
            <a:pPr algn="ctr">
              <a:defRPr/>
            </a:pPr>
            <a:r>
              <a:rPr lang="en-US" sz="3200" b="1" dirty="0">
                <a:solidFill>
                  <a:srgbClr val="0070C0"/>
                </a:solidFill>
                <a:effectLst>
                  <a:outerShdw blurRad="38100" dist="38100" dir="2700000" algn="tl">
                    <a:srgbClr val="000000">
                      <a:alpha val="43137"/>
                    </a:srgbClr>
                  </a:outerShdw>
                </a:effectLst>
                <a:latin typeface="Arial" panose="020B0604020202020204" pitchFamily="34" charset="0"/>
                <a:ea typeface="MS PGothic" panose="020B0600070205080204" pitchFamily="-107" charset="-128"/>
                <a:cs typeface="Arial" panose="020B0604020202020204" pitchFamily="34" charset="0"/>
              </a:rPr>
              <a:t>Processing + Analytics</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21</a:t>
            </a:fld>
            <a:endParaRPr lang="en-US" dirty="0">
              <a:latin typeface="Calibri" panose="020F0502020204030204" pitchFamily="-107"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71600"/>
          </a:xfrm>
        </p:spPr>
        <p:txBody>
          <a:bodyPr/>
          <a:lstStyle/>
          <a:p>
            <a:r>
              <a:rPr lang="en-US" b="1" dirty="0"/>
              <a:t>Big Data Analytics: </a:t>
            </a:r>
            <a:r>
              <a:rPr lang="en-SG" b="1" dirty="0"/>
              <a:t>Why Big Data?</a:t>
            </a:r>
          </a:p>
        </p:txBody>
      </p:sp>
      <p:sp>
        <p:nvSpPr>
          <p:cNvPr id="3" name="Content Placeholder 2"/>
          <p:cNvSpPr>
            <a:spLocks noGrp="1"/>
          </p:cNvSpPr>
          <p:nvPr>
            <p:ph idx="1"/>
          </p:nvPr>
        </p:nvSpPr>
        <p:spPr>
          <a:xfrm>
            <a:off x="0" y="1432920"/>
            <a:ext cx="4763729" cy="4775774"/>
          </a:xfrm>
        </p:spPr>
        <p:txBody>
          <a:bodyPr>
            <a:normAutofit fontScale="90000" lnSpcReduction="20000"/>
          </a:bodyPr>
          <a:lstStyle/>
          <a:p>
            <a:pPr>
              <a:lnSpc>
                <a:spcPct val="170000"/>
              </a:lnSpc>
              <a:spcBef>
                <a:spcPts val="0"/>
              </a:spcBef>
              <a:spcAft>
                <a:spcPts val="600"/>
              </a:spcAft>
            </a:pPr>
            <a:r>
              <a:rPr lang="en-SG" sz="2800" dirty="0"/>
              <a:t>1 Bit = Binary Digit </a:t>
            </a:r>
          </a:p>
          <a:p>
            <a:pPr>
              <a:lnSpc>
                <a:spcPct val="170000"/>
              </a:lnSpc>
              <a:spcBef>
                <a:spcPts val="0"/>
              </a:spcBef>
              <a:spcAft>
                <a:spcPts val="600"/>
              </a:spcAft>
            </a:pPr>
            <a:r>
              <a:rPr lang="en-SG" sz="2800" dirty="0"/>
              <a:t>8 Bits = 1 Byte</a:t>
            </a:r>
          </a:p>
          <a:p>
            <a:pPr>
              <a:lnSpc>
                <a:spcPct val="170000"/>
              </a:lnSpc>
              <a:spcBef>
                <a:spcPts val="0"/>
              </a:spcBef>
              <a:spcAft>
                <a:spcPts val="600"/>
              </a:spcAft>
            </a:pPr>
            <a:r>
              <a:rPr lang="en-SG" sz="2800" dirty="0"/>
              <a:t>1024 Bytes = 1 Kilobyte </a:t>
            </a:r>
          </a:p>
          <a:p>
            <a:pPr>
              <a:lnSpc>
                <a:spcPct val="170000"/>
              </a:lnSpc>
              <a:spcBef>
                <a:spcPts val="0"/>
              </a:spcBef>
              <a:spcAft>
                <a:spcPts val="600"/>
              </a:spcAft>
            </a:pPr>
            <a:r>
              <a:rPr lang="en-SG" sz="2800" dirty="0"/>
              <a:t>1024 Kilobytes = 1 </a:t>
            </a:r>
            <a:r>
              <a:rPr lang="en-SG" sz="2800" b="1" dirty="0"/>
              <a:t>Megabyte</a:t>
            </a:r>
            <a:r>
              <a:rPr lang="en-SG" sz="2800" dirty="0"/>
              <a:t> </a:t>
            </a:r>
          </a:p>
          <a:p>
            <a:pPr>
              <a:lnSpc>
                <a:spcPct val="170000"/>
              </a:lnSpc>
              <a:spcBef>
                <a:spcPts val="0"/>
              </a:spcBef>
              <a:spcAft>
                <a:spcPts val="600"/>
              </a:spcAft>
            </a:pPr>
            <a:r>
              <a:rPr lang="en-SG" sz="2800" dirty="0"/>
              <a:t>1024 Megabytes = 1 </a:t>
            </a:r>
            <a:r>
              <a:rPr lang="en-SG" sz="2800" b="1" dirty="0"/>
              <a:t>Gigabyte</a:t>
            </a:r>
          </a:p>
          <a:p>
            <a:pPr>
              <a:lnSpc>
                <a:spcPct val="170000"/>
              </a:lnSpc>
              <a:spcBef>
                <a:spcPts val="0"/>
              </a:spcBef>
              <a:spcAft>
                <a:spcPts val="600"/>
              </a:spcAft>
            </a:pPr>
            <a:r>
              <a:rPr lang="en-SG" sz="2800" dirty="0"/>
              <a:t>1024 Gigabytes = 1 </a:t>
            </a:r>
            <a:r>
              <a:rPr lang="en-SG" sz="2800" b="1" dirty="0"/>
              <a:t>Terabyte</a:t>
            </a:r>
            <a:r>
              <a:rPr lang="en-SG" sz="2800" dirty="0"/>
              <a:t> </a:t>
            </a:r>
            <a:br>
              <a:rPr lang="en-SG" sz="2800" dirty="0"/>
            </a:br>
            <a:endParaRPr lang="en-SG" sz="2800" dirty="0">
              <a:hlinkClick r:id="rId2"/>
            </a:endParaRPr>
          </a:p>
          <a:p>
            <a:pPr>
              <a:buNone/>
            </a:pPr>
            <a:endParaRPr lang="en-SG" sz="2800" dirty="0">
              <a:hlinkClick r:id="rId2"/>
            </a:endParaRPr>
          </a:p>
          <a:p>
            <a:endParaRPr lang="en-SG" sz="2800" dirty="0">
              <a:hlinkClick r:id="rId3"/>
            </a:endParaRPr>
          </a:p>
        </p:txBody>
      </p:sp>
      <p:sp>
        <p:nvSpPr>
          <p:cNvPr id="4" name="Rectangle 3"/>
          <p:cNvSpPr/>
          <p:nvPr/>
        </p:nvSpPr>
        <p:spPr>
          <a:xfrm>
            <a:off x="4572000" y="1219200"/>
            <a:ext cx="5370871" cy="4184650"/>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en-SG" sz="2400" dirty="0">
                <a:latin typeface="+mn-lt"/>
              </a:rPr>
              <a:t>1024 Terabytes = 1 </a:t>
            </a:r>
            <a:r>
              <a:rPr lang="en-SG" sz="2400" b="1" dirty="0">
                <a:latin typeface="+mn-lt"/>
              </a:rPr>
              <a:t>Petabyte</a:t>
            </a:r>
            <a:r>
              <a:rPr lang="en-SG" sz="2400" dirty="0">
                <a:latin typeface="+mn-lt"/>
              </a:rPr>
              <a:t> </a:t>
            </a:r>
          </a:p>
          <a:p>
            <a:pPr marL="342900" indent="-342900">
              <a:lnSpc>
                <a:spcPct val="150000"/>
              </a:lnSpc>
              <a:spcAft>
                <a:spcPts val="1200"/>
              </a:spcAft>
              <a:buFont typeface="Arial" panose="020B0604020202020204" pitchFamily="34" charset="0"/>
              <a:buChar char="•"/>
            </a:pPr>
            <a:r>
              <a:rPr lang="en-SG" sz="2400" dirty="0">
                <a:latin typeface="+mn-lt"/>
              </a:rPr>
              <a:t>1024 Petabytes = 1 </a:t>
            </a:r>
            <a:r>
              <a:rPr lang="en-SG" sz="2400" b="1" dirty="0">
                <a:latin typeface="+mn-lt"/>
              </a:rPr>
              <a:t>Exabyte</a:t>
            </a:r>
            <a:r>
              <a:rPr lang="en-SG" sz="2400" dirty="0">
                <a:latin typeface="+mn-lt"/>
              </a:rPr>
              <a:t> </a:t>
            </a:r>
          </a:p>
          <a:p>
            <a:pPr marL="342900" indent="-342900">
              <a:lnSpc>
                <a:spcPct val="150000"/>
              </a:lnSpc>
              <a:spcAft>
                <a:spcPts val="1200"/>
              </a:spcAft>
              <a:buFont typeface="Arial" panose="020B0604020202020204" pitchFamily="34" charset="0"/>
              <a:buChar char="•"/>
            </a:pPr>
            <a:r>
              <a:rPr lang="en-SG" sz="2400" dirty="0">
                <a:latin typeface="+mn-lt"/>
              </a:rPr>
              <a:t>1024 </a:t>
            </a:r>
            <a:r>
              <a:rPr lang="en-SG" sz="2400" dirty="0" err="1">
                <a:latin typeface="+mn-lt"/>
              </a:rPr>
              <a:t>Exabytes</a:t>
            </a:r>
            <a:r>
              <a:rPr lang="en-SG" sz="2400" dirty="0">
                <a:latin typeface="+mn-lt"/>
              </a:rPr>
              <a:t> = 1 Zettabyte </a:t>
            </a:r>
          </a:p>
          <a:p>
            <a:pPr marL="342900" indent="-342900">
              <a:lnSpc>
                <a:spcPct val="150000"/>
              </a:lnSpc>
              <a:spcAft>
                <a:spcPts val="1200"/>
              </a:spcAft>
              <a:buFont typeface="Arial" panose="020B0604020202020204" pitchFamily="34" charset="0"/>
              <a:buChar char="•"/>
            </a:pPr>
            <a:r>
              <a:rPr lang="en-SG" sz="2400" dirty="0">
                <a:latin typeface="+mn-lt"/>
              </a:rPr>
              <a:t>1024 Zettabytes = 1 Yottabyte</a:t>
            </a:r>
          </a:p>
          <a:p>
            <a:pPr marL="342900" indent="-342900">
              <a:lnSpc>
                <a:spcPct val="150000"/>
              </a:lnSpc>
              <a:spcAft>
                <a:spcPts val="1200"/>
              </a:spcAft>
              <a:buFont typeface="Arial" panose="020B0604020202020204" pitchFamily="34" charset="0"/>
              <a:buChar char="•"/>
            </a:pPr>
            <a:r>
              <a:rPr lang="en-SG" sz="2400" dirty="0">
                <a:latin typeface="+mn-lt"/>
              </a:rPr>
              <a:t>1024 Yottabytes = 1 Brontobyte</a:t>
            </a:r>
          </a:p>
          <a:p>
            <a:pPr marL="342900" indent="-342900">
              <a:lnSpc>
                <a:spcPct val="150000"/>
              </a:lnSpc>
              <a:spcAft>
                <a:spcPts val="1200"/>
              </a:spcAft>
              <a:buFont typeface="Arial" panose="020B0604020202020204" pitchFamily="34" charset="0"/>
              <a:buChar char="•"/>
            </a:pPr>
            <a:r>
              <a:rPr lang="en-SG" sz="2400" dirty="0">
                <a:latin typeface="+mn-lt"/>
              </a:rPr>
              <a:t>1024 Brontobytes = 1 </a:t>
            </a:r>
            <a:r>
              <a:rPr lang="en-SG" sz="2400" dirty="0" err="1">
                <a:latin typeface="+mn-lt"/>
              </a:rPr>
              <a:t>Geopbyte</a:t>
            </a:r>
            <a:r>
              <a:rPr lang="en-SG" sz="2400" dirty="0">
                <a:latin typeface="+mn-lt"/>
              </a:rPr>
              <a:t> </a:t>
            </a:r>
          </a:p>
        </p:txBody>
      </p:sp>
      <p:sp>
        <p:nvSpPr>
          <p:cNvPr id="7" name="灯片编号占位符 6"/>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22</a:t>
            </a:fld>
            <a:endParaRPr lang="en-US" dirty="0">
              <a:latin typeface="Calibri" panose="020F0502020204030204" pitchFamily="-107"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vert="horz" wrap="square" lIns="91440" tIns="45720" rIns="91440" bIns="45720" anchor="ctr" anchorCtr="0"/>
          <a:lstStyle/>
          <a:p>
            <a:r>
              <a:rPr lang="en-US" altLang="zh-CN" b="1"/>
              <a:t>Lots of data</a:t>
            </a:r>
          </a:p>
        </p:txBody>
      </p:sp>
      <p:sp>
        <p:nvSpPr>
          <p:cNvPr id="3" name="Content Placeholder 2"/>
          <p:cNvSpPr>
            <a:spLocks noGrp="1"/>
          </p:cNvSpPr>
          <p:nvPr>
            <p:ph idx="1"/>
          </p:nvPr>
        </p:nvSpPr>
        <p:spPr/>
        <p:txBody>
          <a:bodyPr vert="horz" lIns="91440" tIns="45720" rIns="91440" bIns="45720" rtlCol="0">
            <a:normAutofit lnSpcReduction="10000"/>
          </a:bodyPr>
          <a:lstStyle/>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Web: estimated Google index 45 billion pages</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err="1">
                <a:ln>
                  <a:noFill/>
                </a:ln>
                <a:solidFill>
                  <a:schemeClr val="tx1"/>
                </a:solidFill>
                <a:effectLst/>
                <a:uLnTx/>
                <a:uFillTx/>
                <a:latin typeface="+mn-lt"/>
                <a:ea typeface="+mn-ea"/>
                <a:cs typeface="+mn-cs"/>
              </a:rPr>
              <a:t>Clickstream</a:t>
            </a:r>
            <a:r>
              <a:rPr kumimoji="0" lang="en-US" sz="3200" b="0" i="0" u="none" strike="noStrike" kern="1200" cap="none" spc="0" normalizeH="0" baseline="0" noProof="0" dirty="0">
                <a:ln>
                  <a:noFill/>
                </a:ln>
                <a:solidFill>
                  <a:schemeClr val="tx1"/>
                </a:solidFill>
                <a:effectLst/>
                <a:uLnTx/>
                <a:uFillTx/>
                <a:latin typeface="+mn-lt"/>
                <a:ea typeface="+mn-ea"/>
                <a:cs typeface="+mn-cs"/>
              </a:rPr>
              <a:t> data: 10-100 TB/day</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Transaction data: 5-50 TB/day</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Satellite image feeds: ~1TB/day/satellite</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Sensor networks/arrays</a:t>
            </a:r>
          </a:p>
          <a:p>
            <a:pPr marL="742950" marR="0" lvl="1" indent="-28575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2800" b="0" i="0" u="none" strike="noStrike" kern="1200" cap="none" spc="0" normalizeH="0" baseline="0" noProof="0" dirty="0">
                <a:ln>
                  <a:noFill/>
                </a:ln>
                <a:solidFill>
                  <a:schemeClr val="tx1"/>
                </a:solidFill>
                <a:effectLst/>
                <a:uLnTx/>
                <a:uFillTx/>
                <a:latin typeface="+mn-lt"/>
                <a:ea typeface="+mn-ea"/>
                <a:cs typeface="+mn-cs"/>
              </a:rPr>
              <a:t>CERN Large </a:t>
            </a:r>
            <a:r>
              <a:rPr kumimoji="0" lang="en-US" sz="2800" b="0" i="0" u="none" strike="noStrike" kern="1200" cap="none" spc="0" normalizeH="0" baseline="0" noProof="0" dirty="0" err="1">
                <a:ln>
                  <a:noFill/>
                </a:ln>
                <a:solidFill>
                  <a:schemeClr val="tx1"/>
                </a:solidFill>
                <a:effectLst/>
                <a:uLnTx/>
                <a:uFillTx/>
                <a:latin typeface="+mn-lt"/>
                <a:ea typeface="+mn-ea"/>
                <a:cs typeface="+mn-cs"/>
              </a:rPr>
              <a:t>Hadron</a:t>
            </a:r>
            <a:r>
              <a:rPr kumimoji="0" lang="en-US" sz="2800" b="0" i="0" u="none" strike="noStrike" kern="1200" cap="none" spc="0" normalizeH="0" baseline="0" noProof="0" dirty="0">
                <a:ln>
                  <a:noFill/>
                </a:ln>
                <a:solidFill>
                  <a:schemeClr val="tx1"/>
                </a:solidFill>
                <a:effectLst/>
                <a:uLnTx/>
                <a:uFillTx/>
                <a:latin typeface="+mn-lt"/>
                <a:ea typeface="+mn-ea"/>
                <a:cs typeface="+mn-cs"/>
              </a:rPr>
              <a:t> Collider ~100 </a:t>
            </a:r>
            <a:r>
              <a:rPr kumimoji="0" lang="en-US" sz="2800" b="0" i="0" u="none" strike="noStrike" kern="1200" cap="none" spc="0" normalizeH="0" baseline="0" noProof="0" dirty="0" err="1">
                <a:ln>
                  <a:noFill/>
                </a:ln>
                <a:solidFill>
                  <a:schemeClr val="tx1"/>
                </a:solidFill>
                <a:effectLst/>
                <a:uLnTx/>
                <a:uFillTx/>
                <a:latin typeface="+mn-lt"/>
                <a:ea typeface="+mn-ea"/>
                <a:cs typeface="+mn-cs"/>
              </a:rPr>
              <a:t>petabytes</a:t>
            </a:r>
            <a:r>
              <a:rPr kumimoji="0" lang="en-US" sz="2800" b="0" i="0" u="none" strike="noStrike" kern="1200" cap="none" spc="0" normalizeH="0" baseline="0" noProof="0" dirty="0">
                <a:ln>
                  <a:noFill/>
                </a:ln>
                <a:solidFill>
                  <a:schemeClr val="tx1"/>
                </a:solidFill>
                <a:effectLst/>
                <a:uLnTx/>
                <a:uFillTx/>
                <a:latin typeface="+mn-lt"/>
                <a:ea typeface="+mn-ea"/>
                <a:cs typeface="+mn-cs"/>
              </a:rPr>
              <a:t>/day</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Biological data: 1-10TB/day/sequencer</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TV: 2TB/day/channel; YouTube 4TB/day uploaded</a:t>
            </a:r>
          </a:p>
          <a:p>
            <a:pPr marL="342900" marR="0" lvl="0" indent="-342900" algn="l" defTabSz="457200" rtl="0" eaLnBrk="1" fontAlgn="auto" latinLnBrk="0" hangingPunct="1">
              <a:lnSpc>
                <a:spcPct val="100000"/>
              </a:lnSpc>
              <a:spcBef>
                <a:spcPct val="20000"/>
              </a:spcBef>
              <a:spcAft>
                <a:spcPts val="0"/>
              </a:spcAft>
              <a:buClrTx/>
              <a:buSzTx/>
              <a:buFont typeface="Arial" panose="020B0604020202020204"/>
              <a:buChar char="•"/>
              <a:defRPr/>
            </a:pPr>
            <a:r>
              <a:rPr kumimoji="0" lang="en-US" sz="3200" b="0" i="0" u="none" strike="noStrike" kern="1200" cap="none" spc="0" normalizeH="0" baseline="0" noProof="0" dirty="0">
                <a:ln>
                  <a:noFill/>
                </a:ln>
                <a:solidFill>
                  <a:schemeClr val="tx1"/>
                </a:solidFill>
                <a:effectLst/>
                <a:uLnTx/>
                <a:uFillTx/>
                <a:latin typeface="+mn-lt"/>
                <a:ea typeface="+mn-ea"/>
                <a:cs typeface="+mn-cs"/>
              </a:rPr>
              <a:t>Digitized telephony: ~100 </a:t>
            </a:r>
            <a:r>
              <a:rPr kumimoji="0" lang="en-US" sz="3200" b="0" i="0" u="none" strike="noStrike" kern="1200" cap="none" spc="0" normalizeH="0" baseline="0" noProof="0" dirty="0" err="1">
                <a:ln>
                  <a:noFill/>
                </a:ln>
                <a:solidFill>
                  <a:schemeClr val="tx1"/>
                </a:solidFill>
                <a:effectLst/>
                <a:uLnTx/>
                <a:uFillTx/>
                <a:latin typeface="+mn-lt"/>
                <a:ea typeface="+mn-ea"/>
                <a:cs typeface="+mn-cs"/>
              </a:rPr>
              <a:t>petabytes</a:t>
            </a:r>
            <a:r>
              <a:rPr kumimoji="0" lang="en-US" sz="3200" b="0" i="0" u="none" strike="noStrike" kern="1200" cap="none" spc="0" normalizeH="0" baseline="0" noProof="0" dirty="0">
                <a:ln>
                  <a:noFill/>
                </a:ln>
                <a:solidFill>
                  <a:schemeClr val="tx1"/>
                </a:solidFill>
                <a:effectLst/>
                <a:uLnTx/>
                <a:uFillTx/>
                <a:latin typeface="+mn-lt"/>
                <a:ea typeface="+mn-ea"/>
                <a:cs typeface="+mn-cs"/>
              </a:rPr>
              <a:t>/day</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23</a:t>
            </a:fld>
            <a:endParaRPr lang="en-US" dirty="0">
              <a:latin typeface="Calibri" panose="020F0502020204030204" pitchFamily="-107"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P9050001"/>
          <p:cNvPicPr>
            <a:picLocks noChangeAspect="1"/>
          </p:cNvPicPr>
          <p:nvPr/>
        </p:nvPicPr>
        <p:blipFill>
          <a:blip r:embed="rId3"/>
          <a:srcRect r="30435"/>
          <a:stretch>
            <a:fillRect/>
          </a:stretch>
        </p:blipFill>
        <p:spPr>
          <a:xfrm>
            <a:off x="0" y="-711200"/>
            <a:ext cx="9144000" cy="7566025"/>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24</a:t>
            </a:fld>
            <a:endParaRPr lang="en-US" dirty="0">
              <a:latin typeface="Calibri" panose="020F0502020204030204" pitchFamily="-107"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data are complex 2"/>
          <p:cNvPicPr>
            <a:picLocks noChangeAspect="1"/>
          </p:cNvPicPr>
          <p:nvPr/>
        </p:nvPicPr>
        <p:blipFill>
          <a:blip r:embed="rId2"/>
          <a:stretch>
            <a:fillRect/>
          </a:stretch>
        </p:blipFill>
        <p:spPr>
          <a:xfrm>
            <a:off x="0" y="1017588"/>
            <a:ext cx="9144000" cy="5722937"/>
          </a:xfrm>
          <a:prstGeom prst="rect">
            <a:avLst/>
          </a:prstGeom>
          <a:noFill/>
          <a:ln w="9525">
            <a:noFill/>
          </a:ln>
        </p:spPr>
      </p:pic>
      <p:sp>
        <p:nvSpPr>
          <p:cNvPr id="60419" name="Title 1"/>
          <p:cNvSpPr>
            <a:spLocks noGrp="1"/>
          </p:cNvSpPr>
          <p:nvPr>
            <p:ph type="title"/>
          </p:nvPr>
        </p:nvSpPr>
        <p:spPr/>
        <p:txBody>
          <a:bodyPr vert="horz" wrap="square" lIns="91440" tIns="45720" rIns="91440" bIns="45720" anchor="ctr" anchorCtr="0"/>
          <a:lstStyle/>
          <a:p>
            <a:r>
              <a:rPr lang="en-US" altLang="zh-CN" b="1"/>
              <a:t>Real data are messy</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25</a:t>
            </a:fld>
            <a:endParaRPr lang="en-US" dirty="0">
              <a:latin typeface="Calibri" panose="020F0502020204030204" pitchFamily="-107"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idx="1"/>
          </p:nvPr>
        </p:nvSpPr>
        <p:spPr/>
        <p:txBody>
          <a:bodyPr/>
          <a:lstStyle/>
          <a:p>
            <a:endParaRPr lang="en-SG"/>
          </a:p>
        </p:txBody>
      </p:sp>
      <p:grpSp>
        <p:nvGrpSpPr>
          <p:cNvPr id="2" name="Group 14"/>
          <p:cNvGrpSpPr/>
          <p:nvPr/>
        </p:nvGrpSpPr>
        <p:grpSpPr bwMode="auto">
          <a:xfrm>
            <a:off x="1" y="433503"/>
            <a:ext cx="4419600" cy="6424499"/>
            <a:chOff x="0" y="-2094"/>
            <a:chExt cx="2784" cy="6414"/>
          </a:xfrm>
          <a:solidFill>
            <a:schemeClr val="tx2">
              <a:lumMod val="75000"/>
            </a:schemeClr>
          </a:solidFill>
        </p:grpSpPr>
        <p:pic>
          <p:nvPicPr>
            <p:cNvPr id="239623" name="Picture 7" descr="DID_BookCover"/>
            <p:cNvPicPr>
              <a:picLocks noChangeAspect="1" noChangeArrowheads="1"/>
            </p:cNvPicPr>
            <p:nvPr/>
          </p:nvPicPr>
          <p:blipFill>
            <a:blip r:embed="rId3" cstate="print"/>
            <a:srcRect t="24124" r="8174"/>
            <a:stretch>
              <a:fillRect/>
            </a:stretch>
          </p:blipFill>
          <p:spPr bwMode="auto">
            <a:xfrm>
              <a:off x="0" y="516"/>
              <a:ext cx="2784" cy="3804"/>
            </a:xfrm>
            <a:prstGeom prst="rect">
              <a:avLst/>
            </a:prstGeom>
            <a:grpFill/>
          </p:spPr>
        </p:pic>
        <p:sp>
          <p:nvSpPr>
            <p:cNvPr id="239627" name="Rectangle 11"/>
            <p:cNvSpPr>
              <a:spLocks noChangeArrowheads="1"/>
            </p:cNvSpPr>
            <p:nvPr/>
          </p:nvSpPr>
          <p:spPr bwMode="auto">
            <a:xfrm>
              <a:off x="94" y="-2094"/>
              <a:ext cx="2647" cy="480"/>
            </a:xfrm>
            <a:prstGeom prst="rect">
              <a:avLst/>
            </a:prstGeom>
            <a:grpFill/>
          </p:spPr>
          <p:style>
            <a:lnRef idx="0">
              <a:schemeClr val="accent5"/>
            </a:lnRef>
            <a:fillRef idx="3">
              <a:schemeClr val="accent5"/>
            </a:fillRef>
            <a:effectRef idx="3">
              <a:schemeClr val="accent5"/>
            </a:effectRef>
            <a:fontRef idx="minor">
              <a:schemeClr val="lt1"/>
            </a:fontRef>
          </p:style>
          <p:txBody>
            <a:bodyPr wrap="none" lIns="0" rIns="0" anchor="ctr"/>
            <a:lstStyle/>
            <a:p>
              <a:pPr algn="ctr" eaLnBrk="1" hangingPunct="1"/>
              <a:r>
                <a:rPr lang="en-US" b="0" dirty="0">
                  <a:solidFill>
                    <a:schemeClr val="bg1"/>
                  </a:solidFill>
                  <a:latin typeface="Tahoma" panose="020B0604030504040204" pitchFamily="-107" charset="0"/>
                </a:rPr>
                <a:t>We are drowning in data</a:t>
              </a:r>
            </a:p>
          </p:txBody>
        </p:sp>
      </p:grpSp>
      <p:grpSp>
        <p:nvGrpSpPr>
          <p:cNvPr id="3" name="Group 17"/>
          <p:cNvGrpSpPr/>
          <p:nvPr/>
        </p:nvGrpSpPr>
        <p:grpSpPr bwMode="auto">
          <a:xfrm>
            <a:off x="4418013" y="402023"/>
            <a:ext cx="4725988" cy="6455978"/>
            <a:chOff x="2783" y="-1815"/>
            <a:chExt cx="2977" cy="5265"/>
          </a:xfrm>
        </p:grpSpPr>
        <p:sp>
          <p:nvSpPr>
            <p:cNvPr id="239631" name="Rectangle 15"/>
            <p:cNvSpPr>
              <a:spLocks noChangeArrowheads="1"/>
            </p:cNvSpPr>
            <p:nvPr/>
          </p:nvSpPr>
          <p:spPr bwMode="auto">
            <a:xfrm>
              <a:off x="2816" y="-1815"/>
              <a:ext cx="2824" cy="410"/>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wrap="none" tIns="137160" rIns="0" anchor="ctr"/>
            <a:lstStyle/>
            <a:p>
              <a:pPr algn="ctr" eaLnBrk="1" hangingPunct="1"/>
              <a:r>
                <a:rPr lang="en-US" b="0" dirty="0">
                  <a:solidFill>
                    <a:schemeClr val="bg1"/>
                  </a:solidFill>
                  <a:latin typeface="Tahoma" panose="020B0604030504040204" pitchFamily="-107" charset="0"/>
                </a:rPr>
                <a:t>But starving for knowledge</a:t>
              </a:r>
            </a:p>
          </p:txBody>
        </p:sp>
        <p:pic>
          <p:nvPicPr>
            <p:cNvPr id="239632" name="Picture 16" descr="Hungry1995"/>
            <p:cNvPicPr>
              <a:picLocks noChangeAspect="1" noChangeArrowheads="1"/>
            </p:cNvPicPr>
            <p:nvPr/>
          </p:nvPicPr>
          <p:blipFill>
            <a:blip r:embed="rId4" cstate="print"/>
            <a:srcRect t="1534" b="7294"/>
            <a:stretch>
              <a:fillRect/>
            </a:stretch>
          </p:blipFill>
          <p:spPr bwMode="auto">
            <a:xfrm>
              <a:off x="2783" y="343"/>
              <a:ext cx="2977" cy="3107"/>
            </a:xfrm>
            <a:prstGeom prst="rect">
              <a:avLst/>
            </a:prstGeom>
            <a:noFill/>
          </p:spPr>
        </p:pic>
      </p:grpSp>
      <p:pic>
        <p:nvPicPr>
          <p:cNvPr id="239629" name="Picture 13" descr="goldpile"/>
          <p:cNvPicPr>
            <a:picLocks noChangeAspect="1" noChangeArrowheads="1"/>
          </p:cNvPicPr>
          <p:nvPr/>
        </p:nvPicPr>
        <p:blipFill>
          <a:blip r:embed="rId5" cstate="print"/>
          <a:srcRect/>
          <a:stretch>
            <a:fillRect/>
          </a:stretch>
        </p:blipFill>
        <p:spPr bwMode="auto">
          <a:xfrm>
            <a:off x="6438900" y="914400"/>
            <a:ext cx="2705100" cy="2133600"/>
          </a:xfrm>
          <a:prstGeom prst="rect">
            <a:avLst/>
          </a:prstGeom>
          <a:noFill/>
        </p:spPr>
      </p:pic>
      <p:pic>
        <p:nvPicPr>
          <p:cNvPr id="294914" name="Picture 2" descr="http://www.boxedsolutionsgroup.com/wp-content/uploads/2010/11/database-integration.jpg"/>
          <p:cNvPicPr>
            <a:picLocks noChangeAspect="1" noChangeArrowheads="1"/>
          </p:cNvPicPr>
          <p:nvPr/>
        </p:nvPicPr>
        <p:blipFill>
          <a:blip r:embed="rId6" cstate="print"/>
          <a:srcRect t="18667" b="20000"/>
          <a:stretch>
            <a:fillRect/>
          </a:stretch>
        </p:blipFill>
        <p:spPr bwMode="auto">
          <a:xfrm>
            <a:off x="1" y="1143000"/>
            <a:ext cx="3810000" cy="1981200"/>
          </a:xfrm>
          <a:prstGeom prst="rect">
            <a:avLst/>
          </a:prstGeom>
          <a:noFill/>
        </p:spPr>
      </p:pic>
      <p:sp>
        <p:nvSpPr>
          <p:cNvPr id="12" name="Right Arrow 11"/>
          <p:cNvSpPr/>
          <p:nvPr/>
        </p:nvSpPr>
        <p:spPr bwMode="auto">
          <a:xfrm>
            <a:off x="3886200" y="1295400"/>
            <a:ext cx="1296000" cy="684000"/>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0" tIns="45715" rIns="91430" bIns="45715" numCol="1" rtlCol="0" anchor="t" anchorCtr="0" compatLnSpc="1">
            <a:spAutoFit/>
          </a:bodyPr>
          <a:lstStyle/>
          <a:p>
            <a:pPr defTabSz="914400"/>
            <a:endParaRPr lang="en-SG" sz="2800" b="1" dirty="0">
              <a:solidFill>
                <a:schemeClr val="tx1"/>
              </a:solidFill>
              <a:latin typeface="Times" pitchFamily="1" charset="0"/>
            </a:endParaRPr>
          </a:p>
        </p:txBody>
      </p:sp>
      <p:sp>
        <p:nvSpPr>
          <p:cNvPr id="13" name="Rectangle 12"/>
          <p:cNvSpPr/>
          <p:nvPr/>
        </p:nvSpPr>
        <p:spPr bwMode="auto">
          <a:xfrm>
            <a:off x="3562230" y="2231028"/>
            <a:ext cx="2997835" cy="5207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30" tIns="45715" rIns="91430" bIns="45715" numCol="1" rtlCol="0" anchor="t" anchorCtr="0" compatLnSpc="1">
            <a:spAutoFit/>
          </a:bodyPr>
          <a:lstStyle/>
          <a:p>
            <a:pPr defTabSz="914400"/>
            <a:r>
              <a:rPr lang="en-US" altLang="en-SG" sz="2800" b="1" dirty="0">
                <a:solidFill>
                  <a:schemeClr val="tx1"/>
                </a:solidFill>
                <a:latin typeface="Times" pitchFamily="1" charset="0"/>
              </a:rPr>
              <a:t>Machine Learning</a:t>
            </a:r>
          </a:p>
        </p:txBody>
      </p:sp>
      <p:pic>
        <p:nvPicPr>
          <p:cNvPr id="14" name="Picture 7" descr="datamining"/>
          <p:cNvPicPr>
            <a:picLocks noChangeAspect="1" noChangeArrowheads="1"/>
          </p:cNvPicPr>
          <p:nvPr/>
        </p:nvPicPr>
        <p:blipFill>
          <a:blip r:embed="rId7" cstate="print"/>
          <a:srcRect l="18618" t="17143" r="15355" b="28571"/>
          <a:stretch>
            <a:fillRect/>
          </a:stretch>
        </p:blipFill>
        <p:spPr bwMode="auto">
          <a:xfrm>
            <a:off x="3810000" y="2819400"/>
            <a:ext cx="1724526" cy="1524000"/>
          </a:xfrm>
          <a:prstGeom prst="rect">
            <a:avLst/>
          </a:prstGeom>
          <a:noFill/>
        </p:spPr>
      </p:pic>
      <p:sp>
        <p:nvSpPr>
          <p:cNvPr id="4" name="TextBox 3"/>
          <p:cNvSpPr txBox="1"/>
          <p:nvPr/>
        </p:nvSpPr>
        <p:spPr>
          <a:xfrm>
            <a:off x="-23190" y="6053509"/>
            <a:ext cx="4381649" cy="707886"/>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SG" sz="2000" dirty="0"/>
              <a:t>Data are sleeping in many organizations.</a:t>
            </a:r>
          </a:p>
          <a:p>
            <a:r>
              <a:rPr lang="en-SG" sz="2000" dirty="0"/>
              <a:t>No value has been extracted out. </a:t>
            </a: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26</a:t>
            </a:fld>
            <a:endParaRPr lang="en-US" dirty="0">
              <a:latin typeface="Calibri" panose="020F0502020204030204" pitchFamily="-107"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nodeType="withEffect">
                                  <p:stCondLst>
                                    <p:cond delay="0"/>
                                  </p:stCondLst>
                                  <p:childTnLst>
                                    <p:set>
                                      <p:cBhvr>
                                        <p:cTn id="9" dur="1" fill="hold">
                                          <p:stCondLst>
                                            <p:cond delay="0"/>
                                          </p:stCondLst>
                                        </p:cTn>
                                        <p:tgtEl>
                                          <p:spTgt spid="294914"/>
                                        </p:tgtEl>
                                        <p:attrNameLst>
                                          <p:attrName>style.visibility</p:attrName>
                                        </p:attrNameLst>
                                      </p:cBhvr>
                                      <p:to>
                                        <p:strVal val="visible"/>
                                      </p:to>
                                    </p:set>
                                    <p:animEffect transition="in" filter="diamond(in)">
                                      <p:cBhvr>
                                        <p:cTn id="10" dur="2000"/>
                                        <p:tgtEl>
                                          <p:spTgt spid="29491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amond(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heckerboard(across)">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1"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63" presetClass="path" presetSubtype="0" accel="50000" decel="50000" fill="hold" grpId="0" nodeType="withEffect">
                                  <p:stCondLst>
                                    <p:cond delay="0"/>
                                  </p:stCondLst>
                                  <p:childTnLst>
                                    <p:animMotion origin="layout" path="M -3.33333E-6 -1.50289E-6 L 0.24584 -0.00532 " pathEditMode="relative" rAng="0" ptsTypes="AA">
                                      <p:cBhvr>
                                        <p:cTn id="32" dur="2000" fill="hold"/>
                                        <p:tgtEl>
                                          <p:spTgt spid="12"/>
                                        </p:tgtEl>
                                        <p:attrNameLst>
                                          <p:attrName>ppt_x</p:attrName>
                                          <p:attrName>ppt_y</p:attrName>
                                        </p:attrNameLst>
                                      </p:cBhvr>
                                      <p:rCtr x="12300" y="-300"/>
                                    </p:animMotion>
                                  </p:childTnLst>
                                </p:cTn>
                              </p:par>
                            </p:childTnLst>
                          </p:cTn>
                        </p:par>
                        <p:par>
                          <p:cTn id="33" fill="hold">
                            <p:stCondLst>
                              <p:cond delay="0"/>
                            </p:stCondLst>
                            <p:childTnLst>
                              <p:par>
                                <p:cTn id="34" presetID="8" presetClass="entr" presetSubtype="16" fill="hold" nodeType="afterEffect">
                                  <p:stCondLst>
                                    <p:cond delay="0"/>
                                  </p:stCondLst>
                                  <p:childTnLst>
                                    <p:set>
                                      <p:cBhvr>
                                        <p:cTn id="35" dur="1" fill="hold">
                                          <p:stCondLst>
                                            <p:cond delay="0"/>
                                          </p:stCondLst>
                                        </p:cTn>
                                        <p:tgtEl>
                                          <p:spTgt spid="239629"/>
                                        </p:tgtEl>
                                        <p:attrNameLst>
                                          <p:attrName>style.visibility</p:attrName>
                                        </p:attrNameLst>
                                      </p:cBhvr>
                                      <p:to>
                                        <p:strVal val="visible"/>
                                      </p:to>
                                    </p:set>
                                    <p:animEffect transition="in" filter="diamond(in)">
                                      <p:cBhvr>
                                        <p:cTn id="36" dur="1000"/>
                                        <p:tgtEl>
                                          <p:spTgt spid="239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idx="1"/>
          </p:nvPr>
        </p:nvSpPr>
        <p:spPr>
          <a:xfrm>
            <a:off x="76200" y="838200"/>
            <a:ext cx="8899525" cy="5715000"/>
          </a:xfrm>
        </p:spPr>
        <p:txBody>
          <a:bodyPr>
            <a:normAutofit/>
          </a:bodyPr>
          <a:lstStyle/>
          <a:p>
            <a:pPr marL="342900" indent="-342900"/>
            <a:r>
              <a:rPr lang="en-US" sz="2800" dirty="0"/>
              <a:t>Lots of data is being collected </a:t>
            </a:r>
            <a:br>
              <a:rPr lang="en-US" sz="2800" dirty="0"/>
            </a:br>
            <a:r>
              <a:rPr lang="en-US" sz="2800" dirty="0"/>
              <a:t>and warehoused. </a:t>
            </a:r>
          </a:p>
          <a:p>
            <a:pPr marL="742950" lvl="1" indent="-285750"/>
            <a:r>
              <a:rPr lang="en-US" dirty="0"/>
              <a:t>Web data</a:t>
            </a:r>
          </a:p>
          <a:p>
            <a:pPr marL="742950" lvl="1" indent="-285750"/>
            <a:r>
              <a:rPr lang="en-US" dirty="0"/>
              <a:t>Purchases at department</a:t>
            </a:r>
          </a:p>
          <a:p>
            <a:pPr marL="742950" lvl="1" indent="-285750"/>
            <a:r>
              <a:rPr lang="en-US" dirty="0"/>
              <a:t>Bank/Credit Card </a:t>
            </a:r>
          </a:p>
          <a:p>
            <a:pPr marL="742950" lvl="1" indent="-285750"/>
            <a:r>
              <a:rPr lang="en-US" dirty="0"/>
              <a:t>Emails</a:t>
            </a:r>
          </a:p>
          <a:p>
            <a:pPr marL="742950" lvl="1" indent="-285750"/>
            <a:r>
              <a:rPr lang="en-US" dirty="0"/>
              <a:t>Manufacturing data</a:t>
            </a:r>
            <a:endParaRPr lang="en-US" sz="2600" dirty="0"/>
          </a:p>
          <a:p>
            <a:pPr marL="342900" indent="-342900">
              <a:spcBef>
                <a:spcPct val="75000"/>
              </a:spcBef>
            </a:pPr>
            <a:r>
              <a:rPr lang="en-US" sz="2800" dirty="0"/>
              <a:t>Computers have become cheaper and more powerful.</a:t>
            </a:r>
          </a:p>
          <a:p>
            <a:pPr marL="342900" indent="-342900">
              <a:spcBef>
                <a:spcPct val="40000"/>
              </a:spcBef>
            </a:pPr>
            <a:r>
              <a:rPr lang="en-US" sz="2800" dirty="0"/>
              <a:t>Competitive Pressure is </a:t>
            </a:r>
            <a:r>
              <a:rPr lang="en-US" sz="2800" b="1" dirty="0">
                <a:solidFill>
                  <a:srgbClr val="FF0000"/>
                </a:solidFill>
              </a:rPr>
              <a:t>Strong. </a:t>
            </a:r>
          </a:p>
          <a:p>
            <a:pPr marL="742950" lvl="1" indent="-285750"/>
            <a:r>
              <a:rPr lang="en-US" dirty="0"/>
              <a:t>Provide better, customized services for an </a:t>
            </a:r>
            <a:r>
              <a:rPr lang="en-US" i="1" dirty="0"/>
              <a:t>edge</a:t>
            </a:r>
            <a:endParaRPr lang="en-US" sz="2000" dirty="0"/>
          </a:p>
        </p:txBody>
      </p:sp>
      <p:graphicFrame>
        <p:nvGraphicFramePr>
          <p:cNvPr id="1026" name="Object 3"/>
          <p:cNvGraphicFramePr>
            <a:graphicFrameLocks noChangeAspect="1"/>
          </p:cNvGraphicFramePr>
          <p:nvPr/>
        </p:nvGraphicFramePr>
        <p:xfrm>
          <a:off x="7239000" y="2020872"/>
          <a:ext cx="1736725" cy="1894726"/>
        </p:xfrm>
        <a:graphic>
          <a:graphicData uri="http://schemas.openxmlformats.org/presentationml/2006/ole">
            <mc:AlternateContent xmlns:mc="http://schemas.openxmlformats.org/markup-compatibility/2006">
              <mc:Choice xmlns:v="urn:schemas-microsoft-com:vml" Requires="v">
                <p:oleObj name="VISIO" r:id="rId3" imgW="2142490" imgH="2343785" progId="Visio.Drawing.11">
                  <p:embed/>
                </p:oleObj>
              </mc:Choice>
              <mc:Fallback>
                <p:oleObj name="VISIO" r:id="rId3" imgW="2142490" imgH="2343785" progId="Visio.Drawing.11">
                  <p:embed/>
                  <p:pic>
                    <p:nvPicPr>
                      <p:cNvPr id="0" name="Picture 1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020872"/>
                        <a:ext cx="1736725" cy="1894726"/>
                      </a:xfrm>
                      <a:prstGeom prst="rect">
                        <a:avLst/>
                      </a:prstGeom>
                      <a:noFill/>
                      <a:ln>
                        <a:noFill/>
                      </a:ln>
                      <a:effectLst/>
                    </p:spPr>
                  </p:pic>
                </p:oleObj>
              </mc:Fallback>
            </mc:AlternateContent>
          </a:graphicData>
        </a:graphic>
      </p:graphicFrame>
      <p:pic>
        <p:nvPicPr>
          <p:cNvPr id="1032" name="Picture 8" descr="story-3dimensional-2"/>
          <p:cNvPicPr>
            <a:picLocks noChangeAspect="1" noChangeArrowheads="1"/>
          </p:cNvPicPr>
          <p:nvPr/>
        </p:nvPicPr>
        <p:blipFill>
          <a:blip r:embed="rId5" cstate="print"/>
          <a:srcRect/>
          <a:stretch>
            <a:fillRect/>
          </a:stretch>
        </p:blipFill>
        <p:spPr bwMode="auto">
          <a:xfrm>
            <a:off x="6477000" y="914400"/>
            <a:ext cx="1965325" cy="1417638"/>
          </a:xfrm>
          <a:prstGeom prst="rect">
            <a:avLst/>
          </a:prstGeom>
          <a:noFill/>
          <a:ln w="9525">
            <a:noFill/>
            <a:miter lim="800000"/>
            <a:headEnd/>
            <a:tailEnd/>
          </a:ln>
        </p:spPr>
      </p:pic>
      <p:graphicFrame>
        <p:nvGraphicFramePr>
          <p:cNvPr id="1027" name="Object 9"/>
          <p:cNvGraphicFramePr>
            <a:graphicFrameLocks noChangeAspect="1"/>
          </p:cNvGraphicFramePr>
          <p:nvPr/>
        </p:nvGraphicFramePr>
        <p:xfrm>
          <a:off x="8442325" y="764381"/>
          <a:ext cx="685800" cy="681037"/>
        </p:xfrm>
        <a:graphic>
          <a:graphicData uri="http://schemas.openxmlformats.org/presentationml/2006/ole">
            <mc:AlternateContent xmlns:mc="http://schemas.openxmlformats.org/markup-compatibility/2006">
              <mc:Choice xmlns:v="urn:schemas-microsoft-com:vml" Requires="v">
                <p:oleObj name="VISIO" r:id="rId6" imgW="617220" imgH="615950" progId="Visio.Drawing.11">
                  <p:embed/>
                </p:oleObj>
              </mc:Choice>
              <mc:Fallback>
                <p:oleObj name="VISIO" r:id="rId6" imgW="617220" imgH="615950" progId="Visio.Drawing.11">
                  <p:embed/>
                  <p:pic>
                    <p:nvPicPr>
                      <p:cNvPr id="0" name="Picture 1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2325" y="764381"/>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10"/>
          <p:cNvGraphicFramePr>
            <a:graphicFrameLocks noChangeAspect="1"/>
          </p:cNvGraphicFramePr>
          <p:nvPr/>
        </p:nvGraphicFramePr>
        <p:xfrm>
          <a:off x="8420554" y="1547019"/>
          <a:ext cx="685800" cy="563563"/>
        </p:xfrm>
        <a:graphic>
          <a:graphicData uri="http://schemas.openxmlformats.org/presentationml/2006/ole">
            <mc:AlternateContent xmlns:mc="http://schemas.openxmlformats.org/markup-compatibility/2006">
              <mc:Choice xmlns:v="urn:schemas-microsoft-com:vml" Requires="v">
                <p:oleObj name="VISIO" r:id="rId8" imgW="806450" imgH="662940" progId="Visio.Drawing.11">
                  <p:embed/>
                </p:oleObj>
              </mc:Choice>
              <mc:Fallback>
                <p:oleObj name="VISIO" r:id="rId8" imgW="806450" imgH="662940" progId="Visio.Drawing.11">
                  <p:embed/>
                  <p:pic>
                    <p:nvPicPr>
                      <p:cNvPr id="0" name="Picture 1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20554" y="1547019"/>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11"/>
          <p:cNvGraphicFramePr>
            <a:graphicFrameLocks noChangeAspect="1"/>
          </p:cNvGraphicFramePr>
          <p:nvPr>
            <p:extLst>
              <p:ext uri="{D42A27DB-BD31-4B8C-83A1-F6EECF244321}">
                <p14:modId xmlns:p14="http://schemas.microsoft.com/office/powerpoint/2010/main" val="1868864327"/>
              </p:ext>
            </p:extLst>
          </p:nvPr>
        </p:nvGraphicFramePr>
        <p:xfrm>
          <a:off x="5372100" y="2572527"/>
          <a:ext cx="1485900" cy="1558925"/>
        </p:xfrm>
        <a:graphic>
          <a:graphicData uri="http://schemas.openxmlformats.org/presentationml/2006/ole">
            <mc:AlternateContent xmlns:mc="http://schemas.openxmlformats.org/markup-compatibility/2006">
              <mc:Choice xmlns:v="urn:schemas-microsoft-com:vml" Requires="v">
                <p:oleObj name="VISIO" r:id="rId10" imgW="1661160" imgH="1748155" progId="Visio.Drawing.11">
                  <p:embed/>
                </p:oleObj>
              </mc:Choice>
              <mc:Fallback>
                <p:oleObj name="VISIO" r:id="rId10" imgW="1661160" imgH="1748155" progId="Visio.Drawing.11">
                  <p:embed/>
                  <p:pic>
                    <p:nvPicPr>
                      <p:cNvPr id="0" name="Picture 1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2100" y="2572527"/>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72000" y="1277081"/>
            <a:ext cx="1885874" cy="1258872"/>
          </a:xfrm>
          <a:prstGeom prst="rect">
            <a:avLst/>
          </a:prstGeom>
        </p:spPr>
      </p:pic>
      <p:sp>
        <p:nvSpPr>
          <p:cNvPr id="3" name="标题 6"/>
          <p:cNvSpPr/>
          <p:nvPr/>
        </p:nvSpPr>
        <p:spPr>
          <a:xfrm>
            <a:off x="-29210" y="0"/>
            <a:ext cx="9207500" cy="762000"/>
          </a:xfrm>
          <a:prstGeom prst="rect">
            <a:avLst/>
          </a:prstGeom>
          <a:noFill/>
          <a:ln w="9525">
            <a:noFill/>
          </a:ln>
        </p:spPr>
        <p:txBody>
          <a:bodyPr anchor="ctr"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en-US" sz="3600" b="1">
                <a:sym typeface="+mn-ea"/>
              </a:rPr>
              <a:t>Why </a:t>
            </a:r>
            <a:r>
              <a:rPr lang="en-US" altLang="zh-CN" sz="3600" b="1">
                <a:sym typeface="+mn-ea"/>
              </a:rPr>
              <a:t>Machine Learning</a:t>
            </a:r>
            <a:r>
              <a:rPr lang="en-US" altLang="en-US" sz="3600" b="1">
                <a:sym typeface="+mn-ea"/>
              </a:rPr>
              <a:t>? Commercial Viewpoint</a:t>
            </a:r>
          </a:p>
        </p:txBody>
      </p:sp>
      <p:sp>
        <p:nvSpPr>
          <p:cNvPr id="4" name="灯片编号占位符 3"/>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27</a:t>
            </a:fld>
            <a:endParaRPr lang="en-US" dirty="0">
              <a:latin typeface="Calibri" panose="020F0502020204030204" pitchFamily="-107"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705600" y="4953000"/>
            <a:ext cx="2360613" cy="1744663"/>
            <a:chOff x="4240" y="3165"/>
            <a:chExt cx="1487" cy="1099"/>
          </a:xfrm>
        </p:grpSpPr>
        <p:sp>
          <p:nvSpPr>
            <p:cNvPr id="2060" name="Rectangle 3"/>
            <p:cNvSpPr>
              <a:spLocks noChangeArrowheads="1"/>
            </p:cNvSpPr>
            <p:nvPr/>
          </p:nvSpPr>
          <p:spPr bwMode="auto">
            <a:xfrm>
              <a:off x="4240" y="3165"/>
              <a:ext cx="1487" cy="1098"/>
            </a:xfrm>
            <a:prstGeom prst="rect">
              <a:avLst/>
            </a:prstGeom>
            <a:solidFill>
              <a:srgbClr val="FFFFFF"/>
            </a:solidFill>
            <a:ln w="9525">
              <a:noFill/>
              <a:miter lim="800000"/>
            </a:ln>
          </p:spPr>
          <p:txBody>
            <a:bodyPr/>
            <a:lstStyle/>
            <a:p>
              <a:endParaRPr lang="en-SG"/>
            </a:p>
          </p:txBody>
        </p:sp>
        <p:sp>
          <p:nvSpPr>
            <p:cNvPr id="2061" name="Rectangle 4"/>
            <p:cNvSpPr>
              <a:spLocks noChangeArrowheads="1"/>
            </p:cNvSpPr>
            <p:nvPr/>
          </p:nvSpPr>
          <p:spPr bwMode="auto">
            <a:xfrm>
              <a:off x="4240" y="3165"/>
              <a:ext cx="1487" cy="1098"/>
            </a:xfrm>
            <a:prstGeom prst="rect">
              <a:avLst/>
            </a:prstGeom>
            <a:noFill/>
            <a:ln w="0">
              <a:solidFill>
                <a:srgbClr val="FFFFFF"/>
              </a:solidFill>
              <a:miter lim="800000"/>
            </a:ln>
          </p:spPr>
          <p:txBody>
            <a:bodyPr/>
            <a:lstStyle/>
            <a:p>
              <a:endParaRPr lang="en-SG"/>
            </a:p>
          </p:txBody>
        </p:sp>
        <p:pic>
          <p:nvPicPr>
            <p:cNvPr id="2062" name="Picture 5"/>
            <p:cNvPicPr>
              <a:picLocks noChangeAspect="1" noChangeArrowheads="1"/>
            </p:cNvPicPr>
            <p:nvPr/>
          </p:nvPicPr>
          <p:blipFill>
            <a:blip r:embed="rId3" cstate="print"/>
            <a:srcRect/>
            <a:stretch>
              <a:fillRect/>
            </a:stretch>
          </p:blipFill>
          <p:spPr bwMode="auto">
            <a:xfrm>
              <a:off x="4240" y="3165"/>
              <a:ext cx="1487" cy="1098"/>
            </a:xfrm>
            <a:prstGeom prst="rect">
              <a:avLst/>
            </a:prstGeom>
            <a:noFill/>
            <a:ln w="9525">
              <a:noFill/>
              <a:miter lim="800000"/>
              <a:headEnd/>
              <a:tailEnd/>
            </a:ln>
          </p:spPr>
        </p:pic>
        <p:sp>
          <p:nvSpPr>
            <p:cNvPr id="2063" name="Line 6"/>
            <p:cNvSpPr>
              <a:spLocks noChangeShapeType="1"/>
            </p:cNvSpPr>
            <p:nvPr/>
          </p:nvSpPr>
          <p:spPr bwMode="auto">
            <a:xfrm>
              <a:off x="4240" y="4263"/>
              <a:ext cx="1487" cy="1"/>
            </a:xfrm>
            <a:prstGeom prst="line">
              <a:avLst/>
            </a:prstGeom>
            <a:noFill/>
            <a:ln w="0">
              <a:solidFill>
                <a:srgbClr val="000000"/>
              </a:solidFill>
              <a:round/>
            </a:ln>
          </p:spPr>
          <p:txBody>
            <a:bodyPr/>
            <a:lstStyle/>
            <a:p>
              <a:endParaRPr lang="en-SG"/>
            </a:p>
          </p:txBody>
        </p:sp>
        <p:sp>
          <p:nvSpPr>
            <p:cNvPr id="2064" name="Freeform 7"/>
            <p:cNvSpPr/>
            <p:nvPr/>
          </p:nvSpPr>
          <p:spPr bwMode="auto">
            <a:xfrm>
              <a:off x="4240" y="3165"/>
              <a:ext cx="1487" cy="1098"/>
            </a:xfrm>
            <a:custGeom>
              <a:avLst/>
              <a:gdLst>
                <a:gd name="T0" fmla="*/ 0 w 744"/>
                <a:gd name="T1" fmla="*/ 0 h 586"/>
                <a:gd name="T2" fmla="*/ 744 w 744"/>
                <a:gd name="T3" fmla="*/ 0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ln>
          </p:spPr>
          <p:txBody>
            <a:bodyPr/>
            <a:lstStyle/>
            <a:p>
              <a:endParaRPr lang="en-SG"/>
            </a:p>
          </p:txBody>
        </p:sp>
        <p:sp>
          <p:nvSpPr>
            <p:cNvPr id="2065" name="Freeform 8"/>
            <p:cNvSpPr/>
            <p:nvPr/>
          </p:nvSpPr>
          <p:spPr bwMode="auto">
            <a:xfrm>
              <a:off x="4240" y="3165"/>
              <a:ext cx="1487" cy="1098"/>
            </a:xfrm>
            <a:custGeom>
              <a:avLst/>
              <a:gdLst>
                <a:gd name="T0" fmla="*/ 0 w 744"/>
                <a:gd name="T1" fmla="*/ 0 h 586"/>
                <a:gd name="T2" fmla="*/ 0 w 744"/>
                <a:gd name="T3" fmla="*/ 586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ln>
          </p:spPr>
          <p:txBody>
            <a:bodyPr/>
            <a:lstStyle/>
            <a:p>
              <a:endParaRPr lang="en-SG"/>
            </a:p>
          </p:txBody>
        </p:sp>
        <p:sp>
          <p:nvSpPr>
            <p:cNvPr id="2066" name="Freeform 9"/>
            <p:cNvSpPr/>
            <p:nvPr/>
          </p:nvSpPr>
          <p:spPr bwMode="auto">
            <a:xfrm>
              <a:off x="4240" y="3165"/>
              <a:ext cx="1487" cy="1098"/>
            </a:xfrm>
            <a:custGeom>
              <a:avLst/>
              <a:gdLst>
                <a:gd name="T0" fmla="*/ 0 w 744"/>
                <a:gd name="T1" fmla="*/ 0 h 586"/>
                <a:gd name="T2" fmla="*/ 0 w 744"/>
                <a:gd name="T3" fmla="*/ 586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0" y="586"/>
                  </a:lnTo>
                  <a:lnTo>
                    <a:pt x="744" y="586"/>
                  </a:lnTo>
                </a:path>
              </a:pathLst>
            </a:custGeom>
            <a:noFill/>
            <a:ln w="0">
              <a:solidFill>
                <a:srgbClr val="000000"/>
              </a:solidFill>
              <a:prstDash val="solid"/>
              <a:round/>
            </a:ln>
          </p:spPr>
          <p:txBody>
            <a:bodyPr/>
            <a:lstStyle/>
            <a:p>
              <a:endParaRPr lang="en-SG"/>
            </a:p>
          </p:txBody>
        </p:sp>
        <p:sp>
          <p:nvSpPr>
            <p:cNvPr id="2067" name="Freeform 10"/>
            <p:cNvSpPr/>
            <p:nvPr/>
          </p:nvSpPr>
          <p:spPr bwMode="auto">
            <a:xfrm>
              <a:off x="4240" y="3165"/>
              <a:ext cx="1487" cy="1098"/>
            </a:xfrm>
            <a:custGeom>
              <a:avLst/>
              <a:gdLst>
                <a:gd name="T0" fmla="*/ 0 w 744"/>
                <a:gd name="T1" fmla="*/ 0 h 586"/>
                <a:gd name="T2" fmla="*/ 744 w 744"/>
                <a:gd name="T3" fmla="*/ 0 h 586"/>
                <a:gd name="T4" fmla="*/ 744 w 744"/>
                <a:gd name="T5" fmla="*/ 586 h 586"/>
                <a:gd name="T6" fmla="*/ 0 60000 65536"/>
                <a:gd name="T7" fmla="*/ 0 60000 65536"/>
                <a:gd name="T8" fmla="*/ 0 60000 65536"/>
                <a:gd name="T9" fmla="*/ 0 w 744"/>
                <a:gd name="T10" fmla="*/ 0 h 586"/>
                <a:gd name="T11" fmla="*/ 744 w 744"/>
                <a:gd name="T12" fmla="*/ 586 h 586"/>
              </a:gdLst>
              <a:ahLst/>
              <a:cxnLst>
                <a:cxn ang="T6">
                  <a:pos x="T0" y="T1"/>
                </a:cxn>
                <a:cxn ang="T7">
                  <a:pos x="T2" y="T3"/>
                </a:cxn>
                <a:cxn ang="T8">
                  <a:pos x="T4" y="T5"/>
                </a:cxn>
              </a:cxnLst>
              <a:rect l="T9" t="T10" r="T11" b="T12"/>
              <a:pathLst>
                <a:path w="744" h="586">
                  <a:moveTo>
                    <a:pt x="0" y="0"/>
                  </a:moveTo>
                  <a:lnTo>
                    <a:pt x="744" y="0"/>
                  </a:lnTo>
                  <a:lnTo>
                    <a:pt x="744" y="586"/>
                  </a:lnTo>
                </a:path>
              </a:pathLst>
            </a:custGeom>
            <a:noFill/>
            <a:ln w="0">
              <a:solidFill>
                <a:srgbClr val="000000"/>
              </a:solidFill>
              <a:prstDash val="solid"/>
              <a:round/>
            </a:ln>
          </p:spPr>
          <p:txBody>
            <a:bodyPr/>
            <a:lstStyle/>
            <a:p>
              <a:endParaRPr lang="en-SG"/>
            </a:p>
          </p:txBody>
        </p:sp>
        <p:sp>
          <p:nvSpPr>
            <p:cNvPr id="2068" name="Line 11"/>
            <p:cNvSpPr>
              <a:spLocks noChangeShapeType="1"/>
            </p:cNvSpPr>
            <p:nvPr/>
          </p:nvSpPr>
          <p:spPr bwMode="auto">
            <a:xfrm>
              <a:off x="4240" y="3165"/>
              <a:ext cx="1" cy="1098"/>
            </a:xfrm>
            <a:prstGeom prst="line">
              <a:avLst/>
            </a:prstGeom>
            <a:noFill/>
            <a:ln w="0">
              <a:solidFill>
                <a:srgbClr val="000000"/>
              </a:solidFill>
              <a:round/>
            </a:ln>
          </p:spPr>
          <p:txBody>
            <a:bodyPr/>
            <a:lstStyle/>
            <a:p>
              <a:endParaRPr lang="en-SG"/>
            </a:p>
          </p:txBody>
        </p:sp>
      </p:grpSp>
      <p:sp>
        <p:nvSpPr>
          <p:cNvPr id="2054" name="Rectangle 13"/>
          <p:cNvSpPr>
            <a:spLocks noGrp="1" noChangeArrowheads="1"/>
          </p:cNvSpPr>
          <p:nvPr>
            <p:ph idx="1"/>
          </p:nvPr>
        </p:nvSpPr>
        <p:spPr>
          <a:xfrm>
            <a:off x="-76200" y="533400"/>
            <a:ext cx="9220200" cy="6324600"/>
          </a:xfrm>
        </p:spPr>
        <p:txBody>
          <a:bodyPr/>
          <a:lstStyle/>
          <a:p>
            <a:pPr marL="342900" indent="-342900"/>
            <a:r>
              <a:rPr lang="en-US" sz="2800" dirty="0"/>
              <a:t>Data collected and stored at </a:t>
            </a:r>
            <a:br>
              <a:rPr lang="en-US" sz="2800" dirty="0"/>
            </a:br>
            <a:r>
              <a:rPr lang="en-US" sz="2800" dirty="0"/>
              <a:t>enormous speeds (GB/hour)</a:t>
            </a:r>
          </a:p>
          <a:p>
            <a:pPr marL="742950" lvl="1" indent="-285750">
              <a:spcBef>
                <a:spcPct val="40000"/>
              </a:spcBef>
            </a:pPr>
            <a:r>
              <a:rPr lang="en-US" sz="2400" dirty="0"/>
              <a:t>remote sensors on a satellite</a:t>
            </a:r>
          </a:p>
          <a:p>
            <a:pPr marL="742950" lvl="1" indent="-285750">
              <a:spcBef>
                <a:spcPct val="40000"/>
              </a:spcBef>
            </a:pPr>
            <a:r>
              <a:rPr lang="en-US" sz="2400" dirty="0"/>
              <a:t>telescopes scanning the skies</a:t>
            </a:r>
          </a:p>
          <a:p>
            <a:pPr marL="742950" lvl="1" indent="-285750">
              <a:spcBef>
                <a:spcPct val="40000"/>
              </a:spcBef>
            </a:pPr>
            <a:r>
              <a:rPr lang="en-US" sz="2400" dirty="0"/>
              <a:t>microarrays generating gene </a:t>
            </a:r>
            <a:br>
              <a:rPr lang="en-US" sz="2400" dirty="0"/>
            </a:br>
            <a:r>
              <a:rPr lang="en-US" sz="2400" dirty="0"/>
              <a:t>expression data</a:t>
            </a:r>
          </a:p>
          <a:p>
            <a:pPr marL="742950" lvl="1" indent="-285750">
              <a:spcBef>
                <a:spcPct val="40000"/>
              </a:spcBef>
            </a:pPr>
            <a:r>
              <a:rPr lang="en-US" sz="2400" dirty="0"/>
              <a:t>scientific simulations </a:t>
            </a:r>
            <a:br>
              <a:rPr lang="en-US" sz="2400" dirty="0"/>
            </a:br>
            <a:r>
              <a:rPr lang="en-US" sz="2400" dirty="0"/>
              <a:t>generating terabytes of data</a:t>
            </a:r>
          </a:p>
          <a:p>
            <a:pPr marL="342900" indent="-342900">
              <a:spcBef>
                <a:spcPct val="40000"/>
              </a:spcBef>
            </a:pPr>
            <a:r>
              <a:rPr lang="en-US" sz="2800" dirty="0"/>
              <a:t>Traditional techniques infeasible for raw data</a:t>
            </a:r>
          </a:p>
          <a:p>
            <a:pPr marL="342900" indent="-342900"/>
            <a:r>
              <a:rPr lang="en-US" sz="2800" dirty="0"/>
              <a:t>Machine learning may help scientists </a:t>
            </a:r>
          </a:p>
          <a:p>
            <a:pPr marL="742950" lvl="1" indent="-285750"/>
            <a:r>
              <a:rPr lang="en-US" dirty="0"/>
              <a:t>in classifying and segmenting data</a:t>
            </a:r>
          </a:p>
          <a:p>
            <a:pPr marL="742950" lvl="1" indent="-285750"/>
            <a:r>
              <a:rPr lang="en-US" dirty="0"/>
              <a:t>in Hypothesis Formation</a:t>
            </a:r>
          </a:p>
        </p:txBody>
      </p:sp>
      <p:pic>
        <p:nvPicPr>
          <p:cNvPr id="2056" name="Picture 17"/>
          <p:cNvPicPr>
            <a:picLocks noChangeAspect="1" noChangeArrowheads="1"/>
          </p:cNvPicPr>
          <p:nvPr/>
        </p:nvPicPr>
        <p:blipFill>
          <a:blip r:embed="rId4" cstate="print">
            <a:clrChange>
              <a:clrFrom>
                <a:srgbClr val="FFFFFF"/>
              </a:clrFrom>
              <a:clrTo>
                <a:srgbClr val="FFFFFF">
                  <a:alpha val="0"/>
                </a:srgbClr>
              </a:clrTo>
            </a:clrChange>
            <a:lum contrast="12000"/>
          </a:blip>
          <a:srcRect l="946" t="2650" r="946" b="2745"/>
          <a:stretch>
            <a:fillRect/>
          </a:stretch>
        </p:blipFill>
        <p:spPr bwMode="auto">
          <a:xfrm>
            <a:off x="4852988" y="838200"/>
            <a:ext cx="2005012" cy="1695450"/>
          </a:xfrm>
          <a:prstGeom prst="rect">
            <a:avLst/>
          </a:prstGeom>
          <a:noFill/>
          <a:ln w="9525">
            <a:noFill/>
            <a:miter lim="800000"/>
            <a:headEnd/>
            <a:tailEnd/>
          </a:ln>
        </p:spPr>
      </p:pic>
      <p:graphicFrame>
        <p:nvGraphicFramePr>
          <p:cNvPr id="2050" name="Object 18"/>
          <p:cNvGraphicFramePr>
            <a:graphicFrameLocks noChangeAspect="1"/>
          </p:cNvGraphicFramePr>
          <p:nvPr/>
        </p:nvGraphicFramePr>
        <p:xfrm>
          <a:off x="6659563" y="685800"/>
          <a:ext cx="2560637" cy="1990725"/>
        </p:xfrm>
        <a:graphic>
          <a:graphicData uri="http://schemas.openxmlformats.org/presentationml/2006/ole">
            <mc:AlternateContent xmlns:mc="http://schemas.openxmlformats.org/markup-compatibility/2006">
              <mc:Choice xmlns:v="urn:schemas-microsoft-com:vml" Requires="v">
                <p:oleObj name="VISIO" r:id="rId5" imgW="2557145" imgH="1991995" progId="Visio.Drawing.11">
                  <p:embed/>
                </p:oleObj>
              </mc:Choice>
              <mc:Fallback>
                <p:oleObj name="VISIO" r:id="rId5" imgW="2557145" imgH="1991995" progId="Visio.Drawing.11">
                  <p:embed/>
                  <p:pic>
                    <p:nvPicPr>
                      <p:cNvPr id="0" name="Picture 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685800"/>
                        <a:ext cx="256063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19"/>
          <p:cNvGraphicFramePr>
            <a:graphicFrameLocks noChangeAspect="1"/>
          </p:cNvGraphicFramePr>
          <p:nvPr/>
        </p:nvGraphicFramePr>
        <p:xfrm>
          <a:off x="6934200" y="2667000"/>
          <a:ext cx="2209800" cy="1676400"/>
        </p:xfrm>
        <a:graphic>
          <a:graphicData uri="http://schemas.openxmlformats.org/presentationml/2006/ole">
            <mc:AlternateContent xmlns:mc="http://schemas.openxmlformats.org/markup-compatibility/2006">
              <mc:Choice xmlns:v="urn:schemas-microsoft-com:vml" Requires="v">
                <p:oleObj name="VISIO" r:id="rId7" imgW="2401570" imgH="1492250" progId="Visio.Drawing.11">
                  <p:embed/>
                </p:oleObj>
              </mc:Choice>
              <mc:Fallback>
                <p:oleObj name="VISIO" r:id="rId7" imgW="2401570" imgH="1492250" progId="Visio.Drawing.11">
                  <p:embed/>
                  <p:pic>
                    <p:nvPicPr>
                      <p:cNvPr id="0" name="Picture 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2667000"/>
                        <a:ext cx="2209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8" name="Rectangle 12"/>
          <p:cNvSpPr>
            <a:spLocks noGrp="1" noChangeArrowheads="1"/>
          </p:cNvSpPr>
          <p:nvPr/>
        </p:nvSpPr>
        <p:spPr>
          <a:xfrm>
            <a:off x="152400" y="22860"/>
            <a:ext cx="8915400" cy="609600"/>
          </a:xfrm>
          <a:prstGeom prst="rect">
            <a:avLst/>
          </a:prstGeom>
          <a:noFill/>
          <a:ln w="9525">
            <a:noFill/>
          </a:ln>
        </p:spPr>
        <p:txBody>
          <a:bodyPr lIns="0" rIns="0" anchor="ctr"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pPr eaLnBrk="1" hangingPunct="1"/>
            <a:r>
              <a:rPr lang="en-US" altLang="en-US" sz="3600" b="1"/>
              <a:t>Why </a:t>
            </a:r>
            <a:r>
              <a:rPr lang="en-US" altLang="zh-CN" sz="3600" b="1">
                <a:sym typeface="+mn-ea"/>
              </a:rPr>
              <a:t>Machine Learning</a:t>
            </a:r>
            <a:r>
              <a:rPr lang="en-US" altLang="en-US" sz="3600" b="1"/>
              <a:t>? Scientific Viewpoint</a:t>
            </a:r>
          </a:p>
        </p:txBody>
      </p:sp>
      <p:sp>
        <p:nvSpPr>
          <p:cNvPr id="4" name="灯片编号占位符 3"/>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28</a:t>
            </a:fld>
            <a:endParaRPr lang="en-US" dirty="0">
              <a:latin typeface="Calibri" panose="020F0502020204030204" pitchFamily="-107"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29</a:t>
            </a:fld>
            <a:endParaRPr lang="en-US" dirty="0">
              <a:latin typeface="Calibri" panose="020F0502020204030204" pitchFamily="-107" charset="0"/>
            </a:endParaRPr>
          </a:p>
        </p:txBody>
      </p:sp>
      <p:pic>
        <p:nvPicPr>
          <p:cNvPr id="13316" name="Picture 7" descr="http://countrylivingoffgrid.com/resources/aboutus_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45205"/>
            <a:ext cx="32766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9"/>
          <p:cNvSpPr txBox="1">
            <a:spLocks noChangeArrowheads="1"/>
          </p:cNvSpPr>
          <p:nvPr/>
        </p:nvSpPr>
        <p:spPr bwMode="auto">
          <a:xfrm>
            <a:off x="574993" y="3164205"/>
            <a:ext cx="3563620"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hangingPunct="1">
              <a:spcBef>
                <a:spcPct val="0"/>
              </a:spcBef>
              <a:spcAft>
                <a:spcPct val="0"/>
              </a:spcAft>
              <a:buClrTx/>
              <a:buSzTx/>
              <a:buFontTx/>
              <a:buNone/>
            </a:pPr>
            <a:r>
              <a:rPr lang="en-US" altLang="en-US" sz="1600">
                <a:latin typeface="+mn-lt"/>
                <a:cs typeface="+mn-lt"/>
              </a:rPr>
              <a:t>Improving health care and reducing costs</a:t>
            </a:r>
          </a:p>
        </p:txBody>
      </p:sp>
      <p:sp>
        <p:nvSpPr>
          <p:cNvPr id="13319" name="TextBox 10"/>
          <p:cNvSpPr txBox="1">
            <a:spLocks noChangeArrowheads="1"/>
          </p:cNvSpPr>
          <p:nvPr/>
        </p:nvSpPr>
        <p:spPr bwMode="auto">
          <a:xfrm>
            <a:off x="563245" y="5602605"/>
            <a:ext cx="3597275" cy="335915"/>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lvl="0" algn="l">
              <a:buClrTx/>
              <a:buSzTx/>
              <a:buFontTx/>
              <a:buNone/>
            </a:pPr>
            <a:r>
              <a:rPr lang="en-US" altLang="en-US" sz="1600">
                <a:latin typeface="+mn-lt"/>
                <a:cs typeface="+mn-lt"/>
                <a:sym typeface="+mn-ea"/>
              </a:rPr>
              <a:t>Finding alternative/ green energy sources</a:t>
            </a:r>
          </a:p>
        </p:txBody>
      </p:sp>
      <p:sp>
        <p:nvSpPr>
          <p:cNvPr id="13320" name="TextBox 11"/>
          <p:cNvSpPr txBox="1">
            <a:spLocks noChangeArrowheads="1"/>
          </p:cNvSpPr>
          <p:nvPr/>
        </p:nvSpPr>
        <p:spPr bwMode="auto">
          <a:xfrm>
            <a:off x="4800283" y="3116580"/>
            <a:ext cx="3444875" cy="335915"/>
          </a:xfrm>
          <a:prstGeom prst="rect">
            <a:avLst/>
          </a:prstGeom>
          <a:noFill/>
          <a:ln>
            <a:noFill/>
          </a:ln>
          <a:extLst>
            <a:ext uri="{909E8E84-426E-40DD-AFC4-6F175D3DCCD1}">
              <a14:hiddenFill xmlns:a14="http://schemas.microsoft.com/office/drawing/2010/main">
                <a:solidFill>
                  <a:srgbClr val="FFFFFF"/>
                </a:solidFill>
              </a14:hiddenFill>
            </a:ext>
          </a:extLst>
        </p:spPr>
        <p:txBody>
          <a:bodyPr wrap="non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lvl="0" algn="l">
              <a:buClrTx/>
              <a:buSzTx/>
              <a:buFontTx/>
              <a:buNone/>
            </a:pPr>
            <a:r>
              <a:rPr lang="en-US" altLang="en-US" sz="1600">
                <a:latin typeface="+mn-lt"/>
                <a:cs typeface="+mn-lt"/>
                <a:sym typeface="+mn-ea"/>
              </a:rPr>
              <a:t>Predicting the impact of climate change</a:t>
            </a:r>
          </a:p>
        </p:txBody>
      </p:sp>
      <p:sp>
        <p:nvSpPr>
          <p:cNvPr id="13322" name="TextBox 14"/>
          <p:cNvSpPr txBox="1">
            <a:spLocks noChangeArrowheads="1"/>
          </p:cNvSpPr>
          <p:nvPr/>
        </p:nvSpPr>
        <p:spPr bwMode="auto">
          <a:xfrm>
            <a:off x="5109210" y="5457825"/>
            <a:ext cx="3589655" cy="65786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91430" tIns="45715" rIns="91430" bIns="45715">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07" charset="0"/>
              </a:defRPr>
            </a:lvl4pPr>
            <a:lvl5pPr marL="2057400" indent="-228600">
              <a:spcBef>
                <a:spcPct val="20000"/>
              </a:spcBef>
              <a:buSzPct val="100000"/>
              <a:buChar char="•"/>
              <a:defRPr sz="2000">
                <a:solidFill>
                  <a:schemeClr val="tx1"/>
                </a:solidFill>
                <a:latin typeface="Times New Roman" panose="02020603050405020304" pitchFamily="-107"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07" charset="0"/>
              </a:defRPr>
            </a:lvl9pPr>
          </a:lstStyle>
          <a:p>
            <a:pPr lvl="0" algn="l">
              <a:buClrTx/>
              <a:buSzTx/>
              <a:buFontTx/>
              <a:buNone/>
            </a:pPr>
            <a:r>
              <a:rPr lang="en-US" altLang="en-US" sz="1600" dirty="0">
                <a:latin typeface="+mn-lt"/>
                <a:cs typeface="+mn-lt"/>
                <a:sym typeface="+mn-ea"/>
              </a:rPr>
              <a:t>Reducing hunger and poverty by </a:t>
            </a:r>
          </a:p>
          <a:p>
            <a:pPr lvl="0" algn="l">
              <a:buClrTx/>
              <a:buSzTx/>
              <a:buFontTx/>
              <a:buNone/>
            </a:pPr>
            <a:r>
              <a:rPr lang="en-US" altLang="en-US" sz="1600" dirty="0">
                <a:latin typeface="+mn-lt"/>
                <a:cs typeface="+mn-lt"/>
                <a:sym typeface="+mn-ea"/>
              </a:rPr>
              <a:t>increasing agriculture production</a:t>
            </a:r>
          </a:p>
        </p:txBody>
      </p:sp>
      <p:sp>
        <p:nvSpPr>
          <p:cNvPr id="7" name="Title 1"/>
          <p:cNvSpPr>
            <a:spLocks noGrp="1"/>
          </p:cNvSpPr>
          <p:nvPr/>
        </p:nvSpPr>
        <p:spPr>
          <a:xfrm>
            <a:off x="281940" y="152400"/>
            <a:ext cx="8534400" cy="533400"/>
          </a:xfrm>
          <a:prstGeom prst="rect">
            <a:avLst/>
          </a:prstGeom>
          <a:noFill/>
          <a:ln>
            <a:noFill/>
          </a:ln>
        </p:spPr>
        <p:txBody>
          <a:bodyPr vert="horz" wrap="square" lIns="90488" tIns="44450" rIns="90488" bIns="44450" numCol="1" anchor="b" anchorCtr="0" compatLnSpc="1"/>
          <a:lst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anose="020B0604030504040204" pitchFamily="-107" charset="0"/>
              </a:defRPr>
            </a:lvl2pPr>
            <a:lvl3pPr algn="l" rtl="0" eaLnBrk="0" fontAlgn="base" hangingPunct="0">
              <a:lnSpc>
                <a:spcPts val="3600"/>
              </a:lnSpc>
              <a:spcBef>
                <a:spcPct val="0"/>
              </a:spcBef>
              <a:spcAft>
                <a:spcPct val="0"/>
              </a:spcAft>
              <a:defRPr sz="3200" b="1">
                <a:solidFill>
                  <a:schemeClr val="tx1"/>
                </a:solidFill>
                <a:latin typeface="Tahoma" panose="020B0604030504040204" pitchFamily="-107" charset="0"/>
              </a:defRPr>
            </a:lvl3pPr>
            <a:lvl4pPr algn="l" rtl="0" eaLnBrk="0" fontAlgn="base" hangingPunct="0">
              <a:lnSpc>
                <a:spcPts val="3600"/>
              </a:lnSpc>
              <a:spcBef>
                <a:spcPct val="0"/>
              </a:spcBef>
              <a:spcAft>
                <a:spcPct val="0"/>
              </a:spcAft>
              <a:defRPr sz="3200" b="1">
                <a:solidFill>
                  <a:schemeClr val="tx1"/>
                </a:solidFill>
                <a:latin typeface="Tahoma" panose="020B0604030504040204" pitchFamily="-107" charset="0"/>
              </a:defRPr>
            </a:lvl4pPr>
            <a:lvl5pPr algn="l" rtl="0" eaLnBrk="0" fontAlgn="base" hangingPunct="0">
              <a:lnSpc>
                <a:spcPts val="3600"/>
              </a:lnSpc>
              <a:spcBef>
                <a:spcPct val="0"/>
              </a:spcBef>
              <a:spcAft>
                <a:spcPct val="0"/>
              </a:spcAft>
              <a:defRPr sz="3200" b="1">
                <a:solidFill>
                  <a:schemeClr val="tx1"/>
                </a:solidFill>
                <a:latin typeface="Tahoma" panose="020B0604030504040204" pitchFamily="-107" charset="0"/>
              </a:defRPr>
            </a:lvl5pPr>
            <a:lvl6pPr marL="457200" algn="l" rtl="0" eaLnBrk="0" fontAlgn="base" hangingPunct="0">
              <a:lnSpc>
                <a:spcPts val="3600"/>
              </a:lnSpc>
              <a:spcBef>
                <a:spcPct val="0"/>
              </a:spcBef>
              <a:spcAft>
                <a:spcPct val="0"/>
              </a:spcAft>
              <a:defRPr sz="3200" b="1">
                <a:solidFill>
                  <a:schemeClr val="tx1"/>
                </a:solidFill>
                <a:latin typeface="Tahoma" panose="020B0604030504040204" pitchFamily="-107" charset="0"/>
              </a:defRPr>
            </a:lvl6pPr>
            <a:lvl7pPr marL="914400" algn="l" rtl="0" eaLnBrk="0" fontAlgn="base" hangingPunct="0">
              <a:lnSpc>
                <a:spcPts val="3600"/>
              </a:lnSpc>
              <a:spcBef>
                <a:spcPct val="0"/>
              </a:spcBef>
              <a:spcAft>
                <a:spcPct val="0"/>
              </a:spcAft>
              <a:defRPr sz="3200" b="1">
                <a:solidFill>
                  <a:schemeClr val="tx1"/>
                </a:solidFill>
                <a:latin typeface="Tahoma" panose="020B0604030504040204" pitchFamily="-107" charset="0"/>
              </a:defRPr>
            </a:lvl7pPr>
            <a:lvl8pPr marL="1371600" algn="l" rtl="0" eaLnBrk="0" fontAlgn="base" hangingPunct="0">
              <a:lnSpc>
                <a:spcPts val="3600"/>
              </a:lnSpc>
              <a:spcBef>
                <a:spcPct val="0"/>
              </a:spcBef>
              <a:spcAft>
                <a:spcPct val="0"/>
              </a:spcAft>
              <a:defRPr sz="3200" b="1">
                <a:solidFill>
                  <a:schemeClr val="tx1"/>
                </a:solidFill>
                <a:latin typeface="Tahoma" panose="020B0604030504040204" pitchFamily="-107" charset="0"/>
              </a:defRPr>
            </a:lvl8pPr>
            <a:lvl9pPr marL="1828800" algn="l" rtl="0" eaLnBrk="0" fontAlgn="base" hangingPunct="0">
              <a:lnSpc>
                <a:spcPts val="3600"/>
              </a:lnSpc>
              <a:spcBef>
                <a:spcPct val="0"/>
              </a:spcBef>
              <a:spcAft>
                <a:spcPct val="0"/>
              </a:spcAft>
              <a:defRPr sz="3200" b="1">
                <a:solidFill>
                  <a:schemeClr val="tx1"/>
                </a:solidFill>
                <a:latin typeface="Tahoma" panose="020B0604030504040204" pitchFamily="-107" charset="0"/>
              </a:defRPr>
            </a:lvl9pPr>
          </a:lstStyle>
          <a:p>
            <a:pPr algn="ctr"/>
            <a:r>
              <a:rPr lang="en-US" altLang="en-US" sz="2800"/>
              <a:t>Great Opportunities to Solve Society’s Major Problems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 y="1259205"/>
            <a:ext cx="3200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b="12283"/>
          <a:stretch>
            <a:fillRect/>
          </a:stretch>
        </p:blipFill>
        <p:spPr bwMode="auto">
          <a:xfrm>
            <a:off x="4777740" y="1259205"/>
            <a:ext cx="3505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Content Placeholder 13" descr="basf-949686-plant-biotechnology-lg.jpg"/>
          <p:cNvPicPr>
            <a:picLocks noGrp="1" noChangeAspect="1"/>
          </p:cNvPicPr>
          <p:nvPr/>
        </p:nvPicPr>
        <p:blipFill>
          <a:blip r:embed="rId5">
            <a:extLst>
              <a:ext uri="{28A0092B-C50C-407E-A947-70E740481C1C}">
                <a14:useLocalDpi xmlns:a14="http://schemas.microsoft.com/office/drawing/2010/main" val="0"/>
              </a:ext>
            </a:extLst>
          </a:blip>
          <a:srcRect/>
          <a:stretch>
            <a:fillRect/>
          </a:stretch>
        </p:blipFill>
        <p:spPr>
          <a:xfrm>
            <a:off x="4777740" y="3545205"/>
            <a:ext cx="3505200" cy="194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05800" cy="1143000"/>
          </a:xfrm>
        </p:spPr>
        <p:txBody>
          <a:bodyPr/>
          <a:lstStyle/>
          <a:p>
            <a:r>
              <a:rPr lang="en-US" sz="4400" b="1" dirty="0"/>
              <a:t>Information about Instructor</a:t>
            </a:r>
          </a:p>
        </p:txBody>
      </p:sp>
      <p:sp>
        <p:nvSpPr>
          <p:cNvPr id="3" name="Content Placeholder 2"/>
          <p:cNvSpPr>
            <a:spLocks noGrp="1"/>
          </p:cNvSpPr>
          <p:nvPr>
            <p:ph idx="1"/>
          </p:nvPr>
        </p:nvSpPr>
        <p:spPr>
          <a:xfrm>
            <a:off x="236220" y="1600200"/>
            <a:ext cx="8763000" cy="4648200"/>
          </a:xfrm>
          <a:noFill/>
          <a:ln>
            <a:noFill/>
          </a:ln>
        </p:spPr>
        <p:txBody>
          <a:bodyPr>
            <a:normAutofit/>
          </a:bodyPr>
          <a:lstStyle/>
          <a:p>
            <a:pPr>
              <a:spcAft>
                <a:spcPts val="1200"/>
              </a:spcAft>
            </a:pPr>
            <a:r>
              <a:rPr lang="en-US" dirty="0"/>
              <a:t>X</a:t>
            </a:r>
            <a:r>
              <a:rPr lang="en-US" altLang="zh-CN" dirty="0"/>
              <a:t>iaochun</a:t>
            </a:r>
            <a:r>
              <a:rPr lang="zh-CN" altLang="en-US" dirty="0"/>
              <a:t> </a:t>
            </a:r>
            <a:r>
              <a:rPr lang="en-US" altLang="zh-CN" dirty="0"/>
              <a:t>MAI</a:t>
            </a:r>
            <a:r>
              <a:rPr lang="en-US" dirty="0"/>
              <a:t>, </a:t>
            </a:r>
            <a:r>
              <a:rPr lang="en-US" altLang="zh-CN" dirty="0"/>
              <a:t>Assistant</a:t>
            </a:r>
            <a:r>
              <a:rPr lang="en-US" dirty="0"/>
              <a:t> Professor at the College of Electronics and Information Engineering</a:t>
            </a:r>
            <a:r>
              <a:rPr lang="en-US" sz="3200" dirty="0"/>
              <a:t>,  </a:t>
            </a:r>
            <a:r>
              <a:rPr lang="en-US" sz="3200" b="1" dirty="0"/>
              <a:t>Shenzhen University</a:t>
            </a:r>
          </a:p>
          <a:p>
            <a:pPr>
              <a:spcAft>
                <a:spcPts val="1200"/>
              </a:spcAft>
            </a:pPr>
            <a:r>
              <a:rPr lang="en-SG" sz="3200" dirty="0"/>
              <a:t>Email: </a:t>
            </a:r>
            <a:r>
              <a:rPr lang="en-US" altLang="zh-CN" sz="3200" dirty="0"/>
              <a:t>maixc</a:t>
            </a:r>
            <a:r>
              <a:rPr lang="en-US" altLang="en-SG" sz="3500" dirty="0"/>
              <a:t>@szu.edu.cn</a:t>
            </a:r>
            <a:endParaRPr lang="en-SG" b="1" dirty="0"/>
          </a:p>
          <a:p>
            <a:pPr>
              <a:spcAft>
                <a:spcPts val="1200"/>
              </a:spcAft>
            </a:pPr>
            <a:r>
              <a:rPr lang="en-US" sz="3200" dirty="0"/>
              <a:t>Webpage: </a:t>
            </a:r>
          </a:p>
          <a:p>
            <a:pPr marL="0" indent="0">
              <a:spcAft>
                <a:spcPts val="1200"/>
              </a:spcAft>
              <a:buNone/>
            </a:pPr>
            <a:r>
              <a:rPr lang="en-US" sz="3200" dirty="0"/>
              <a:t>	</a:t>
            </a:r>
            <a:r>
              <a:rPr lang="en-US" dirty="0">
                <a:hlinkClick r:id="rId3"/>
              </a:rPr>
              <a:t>https://ceie.szu.edu.cn/info/1036/2595.htm</a:t>
            </a:r>
            <a:endParaRPr lang="en-US" dirty="0"/>
          </a:p>
          <a:p>
            <a:pPr lvl="1"/>
            <a:endParaRPr lang="en-SG" dirty="0"/>
          </a:p>
          <a:p>
            <a:pPr lvl="1"/>
            <a:endParaRPr lang="en-SG" dirty="0"/>
          </a:p>
          <a:p>
            <a:pPr lvl="1"/>
            <a:endParaRPr lang="en-SG" dirty="0"/>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a:t>
            </a:fld>
            <a:endParaRPr lang="en-US" dirty="0">
              <a:latin typeface="Calibri" panose="020F0502020204030204" pitchFamily="-107"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1143000"/>
          </a:xfrm>
        </p:spPr>
        <p:txBody>
          <a:bodyPr>
            <a:normAutofit/>
          </a:bodyPr>
          <a:lstStyle/>
          <a:p>
            <a:r>
              <a:rPr lang="en-US" sz="3600" dirty="0"/>
              <a:t>Why not use classical data analysis?</a:t>
            </a:r>
            <a:endParaRPr lang="en-SG" sz="3600" dirty="0"/>
          </a:p>
        </p:txBody>
      </p:sp>
      <p:sp>
        <p:nvSpPr>
          <p:cNvPr id="2" name="Content Placeholder 1"/>
          <p:cNvSpPr>
            <a:spLocks noGrp="1"/>
          </p:cNvSpPr>
          <p:nvPr>
            <p:ph idx="1"/>
          </p:nvPr>
        </p:nvSpPr>
        <p:spPr>
          <a:xfrm>
            <a:off x="381000" y="1066800"/>
            <a:ext cx="8534400" cy="5791200"/>
          </a:xfrm>
        </p:spPr>
        <p:txBody>
          <a:bodyPr>
            <a:normAutofit fontScale="77500" lnSpcReduction="20000"/>
          </a:bodyPr>
          <a:lstStyle/>
          <a:p>
            <a:pPr>
              <a:lnSpc>
                <a:spcPct val="120000"/>
              </a:lnSpc>
            </a:pPr>
            <a:r>
              <a:rPr lang="en-US" b="1" dirty="0"/>
              <a:t>Tremendous amount of data</a:t>
            </a:r>
          </a:p>
          <a:p>
            <a:pPr lvl="1">
              <a:lnSpc>
                <a:spcPct val="120000"/>
              </a:lnSpc>
            </a:pPr>
            <a:r>
              <a:rPr lang="en-US" dirty="0"/>
              <a:t>Algorithms must be highly scalable to handle massive data,</a:t>
            </a:r>
            <a:br>
              <a:rPr lang="en-US" dirty="0"/>
            </a:br>
            <a:r>
              <a:rPr lang="en-US" dirty="0"/>
              <a:t>such as terabytes/</a:t>
            </a:r>
            <a:r>
              <a:rPr lang="en-SG" dirty="0"/>
              <a:t>petabytes/Exabyte </a:t>
            </a:r>
            <a:r>
              <a:rPr lang="en-US" dirty="0"/>
              <a:t>of data</a:t>
            </a:r>
          </a:p>
          <a:p>
            <a:pPr>
              <a:lnSpc>
                <a:spcPct val="120000"/>
              </a:lnSpc>
            </a:pPr>
            <a:r>
              <a:rPr lang="en-US" b="1" dirty="0"/>
              <a:t>High-dimensionality of data</a:t>
            </a:r>
          </a:p>
          <a:p>
            <a:pPr lvl="1">
              <a:lnSpc>
                <a:spcPct val="120000"/>
              </a:lnSpc>
            </a:pPr>
            <a:r>
              <a:rPr lang="en-US" dirty="0"/>
              <a:t>E.g., microarray data may have tens of thousands of dimensions</a:t>
            </a:r>
          </a:p>
          <a:p>
            <a:pPr lvl="1">
              <a:lnSpc>
                <a:spcPct val="120000"/>
              </a:lnSpc>
            </a:pPr>
            <a:r>
              <a:rPr lang="en-US" dirty="0"/>
              <a:t>Text data could have hundreds of dimensions</a:t>
            </a:r>
          </a:p>
          <a:p>
            <a:pPr>
              <a:lnSpc>
                <a:spcPct val="120000"/>
              </a:lnSpc>
            </a:pPr>
            <a:r>
              <a:rPr lang="en-US" b="1" dirty="0"/>
              <a:t>High complexity of data</a:t>
            </a:r>
          </a:p>
          <a:p>
            <a:pPr lvl="1">
              <a:lnSpc>
                <a:spcPct val="120000"/>
              </a:lnSpc>
            </a:pPr>
            <a:r>
              <a:rPr lang="en-US" dirty="0"/>
              <a:t>Data stream, time-series data, temporal data, sequence data</a:t>
            </a:r>
          </a:p>
          <a:p>
            <a:pPr lvl="1">
              <a:lnSpc>
                <a:spcPct val="120000"/>
              </a:lnSpc>
            </a:pPr>
            <a:r>
              <a:rPr lang="en-US" dirty="0"/>
              <a:t>Structure data, graphs, social networks</a:t>
            </a:r>
          </a:p>
          <a:p>
            <a:pPr lvl="1">
              <a:lnSpc>
                <a:spcPct val="120000"/>
              </a:lnSpc>
            </a:pPr>
            <a:r>
              <a:rPr lang="en-US" dirty="0"/>
              <a:t>Heterogeneous databases and legacy databases</a:t>
            </a:r>
          </a:p>
          <a:p>
            <a:pPr lvl="1">
              <a:lnSpc>
                <a:spcPct val="120000"/>
              </a:lnSpc>
            </a:pPr>
            <a:r>
              <a:rPr lang="en-US" dirty="0"/>
              <a:t>Spatial, spatiotemporal, multimedia, text and Web data</a:t>
            </a:r>
          </a:p>
          <a:p>
            <a:pPr lvl="1">
              <a:lnSpc>
                <a:spcPct val="120000"/>
              </a:lnSpc>
            </a:pPr>
            <a:r>
              <a:rPr lang="en-US" dirty="0"/>
              <a:t>Software programs, scientific simulations</a:t>
            </a:r>
          </a:p>
          <a:p>
            <a:pPr>
              <a:lnSpc>
                <a:spcPct val="120000"/>
              </a:lnSpc>
            </a:pPr>
            <a:r>
              <a:rPr lang="en-US" b="1" dirty="0"/>
              <a:t>New and sophisticated applications</a:t>
            </a:r>
          </a:p>
        </p:txBody>
      </p:sp>
      <p:sp>
        <p:nvSpPr>
          <p:cNvPr id="4" name="Slide Number Placeholder 3"/>
          <p:cNvSpPr>
            <a:spLocks noGrp="1"/>
          </p:cNvSpPr>
          <p:nvPr>
            <p:ph type="sldNum" sz="quarter" idx="12"/>
          </p:nvPr>
        </p:nvSpPr>
        <p:spPr/>
        <p:txBody>
          <a:bodyPr/>
          <a:lstStyle/>
          <a:p>
            <a:fld id="{1F41DDF0-7370-4C86-ACF4-64D2C7764D80}" type="slidenum">
              <a:rPr lang="en-SG" smtClean="0"/>
              <a:t>30</a:t>
            </a:fld>
            <a:endParaRPr lang="en-SG"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Computer Vision</a:t>
            </a: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31</a:t>
            </a:fld>
            <a:endParaRPr lang="en-US" dirty="0">
              <a:latin typeface="Calibri" panose="020F0502020204030204" pitchFamily="-107" charset="0"/>
            </a:endParaRPr>
          </a:p>
        </p:txBody>
      </p:sp>
      <p:pic>
        <p:nvPicPr>
          <p:cNvPr id="7" name="图片 6" descr="微信截图_20220226145232"/>
          <p:cNvPicPr>
            <a:picLocks noChangeAspect="1"/>
          </p:cNvPicPr>
          <p:nvPr/>
        </p:nvPicPr>
        <p:blipFill>
          <a:blip r:embed="rId2"/>
          <a:stretch>
            <a:fillRect/>
          </a:stretch>
        </p:blipFill>
        <p:spPr>
          <a:xfrm>
            <a:off x="123825" y="3416300"/>
            <a:ext cx="8562975" cy="2895600"/>
          </a:xfrm>
          <a:prstGeom prst="rect">
            <a:avLst/>
          </a:prstGeom>
        </p:spPr>
      </p:pic>
      <p:pic>
        <p:nvPicPr>
          <p:cNvPr id="8" name="图片 7" descr="微信截图_20220226145242"/>
          <p:cNvPicPr>
            <a:picLocks noChangeAspect="1"/>
          </p:cNvPicPr>
          <p:nvPr/>
        </p:nvPicPr>
        <p:blipFill>
          <a:blip r:embed="rId3"/>
          <a:stretch>
            <a:fillRect/>
          </a:stretch>
        </p:blipFill>
        <p:spPr>
          <a:xfrm>
            <a:off x="5082540" y="770890"/>
            <a:ext cx="3686175" cy="2505075"/>
          </a:xfrm>
          <a:prstGeom prst="rect">
            <a:avLst/>
          </a:prstGeom>
        </p:spPr>
      </p:pic>
      <p:sp>
        <p:nvSpPr>
          <p:cNvPr id="9" name="文本框 8"/>
          <p:cNvSpPr txBox="1"/>
          <p:nvPr/>
        </p:nvSpPr>
        <p:spPr>
          <a:xfrm>
            <a:off x="365760" y="1153160"/>
            <a:ext cx="4427855" cy="1630045"/>
          </a:xfrm>
          <a:prstGeom prst="rect">
            <a:avLst/>
          </a:prstGeom>
          <a:noFill/>
        </p:spPr>
        <p:txBody>
          <a:bodyPr wrap="none" rtlCol="0">
            <a:spAutoFit/>
          </a:bodyPr>
          <a:lstStyle/>
          <a:p>
            <a:pPr marL="285750" indent="-285750">
              <a:buFont typeface="Arial" panose="020B0604020202020204" pitchFamily="34" charset="0"/>
              <a:buChar char="•"/>
            </a:pPr>
            <a:r>
              <a:rPr lang="en-US" altLang="zh-CN" sz="2000">
                <a:latin typeface="Calibri" panose="020F0502020204030204" pitchFamily="-107" charset="0"/>
                <a:cs typeface="Calibri" panose="020F0502020204030204" pitchFamily="-107" charset="0"/>
              </a:rPr>
              <a:t>Object recognition, detection, tracking</a:t>
            </a:r>
          </a:p>
          <a:p>
            <a:pPr marL="285750" indent="-285750">
              <a:buFont typeface="Arial" panose="020B0604020202020204" pitchFamily="34" charset="0"/>
              <a:buChar char="•"/>
            </a:pPr>
            <a:r>
              <a:rPr lang="en-US" altLang="zh-CN" sz="2000">
                <a:latin typeface="Calibri" panose="020F0502020204030204" pitchFamily="-107" charset="0"/>
                <a:cs typeface="Calibri" panose="020F0502020204030204" pitchFamily="-107" charset="0"/>
              </a:rPr>
              <a:t>Scene segmentation, understanding</a:t>
            </a:r>
          </a:p>
          <a:p>
            <a:pPr marL="285750" indent="-285750">
              <a:buFont typeface="Arial" panose="020B0604020202020204" pitchFamily="34" charset="0"/>
              <a:buChar char="•"/>
            </a:pPr>
            <a:r>
              <a:rPr lang="en-US" altLang="zh-CN" sz="2000">
                <a:latin typeface="Calibri" panose="020F0502020204030204" pitchFamily="-107" charset="0"/>
                <a:cs typeface="Calibri" panose="020F0502020204030204" pitchFamily="-107" charset="0"/>
              </a:rPr>
              <a:t>Action/hehavior recognition</a:t>
            </a:r>
          </a:p>
          <a:p>
            <a:pPr marL="285750" indent="-285750">
              <a:buFont typeface="Arial" panose="020B0604020202020204" pitchFamily="34" charset="0"/>
              <a:buChar char="•"/>
            </a:pPr>
            <a:r>
              <a:rPr lang="en-US" altLang="zh-CN" sz="2000">
                <a:latin typeface="Calibri" panose="020F0502020204030204" pitchFamily="-107" charset="0"/>
                <a:cs typeface="Calibri" panose="020F0502020204030204" pitchFamily="-107" charset="0"/>
              </a:rPr>
              <a:t>Image tagging and search</a:t>
            </a:r>
          </a:p>
          <a:p>
            <a:pPr marL="285750" indent="-285750">
              <a:buFont typeface="Arial" panose="020B0604020202020204" pitchFamily="34" charset="0"/>
              <a:buChar char="•"/>
            </a:pPr>
            <a:r>
              <a:rPr lang="en-US" altLang="zh-CN" sz="2000">
                <a:latin typeface="Calibri" panose="020F0502020204030204" pitchFamily="-107" charset="0"/>
                <a:cs typeface="Calibri" panose="020F0502020204030204" pitchFamily="-107" charset="0"/>
              </a:rPr>
              <a:t>Optical character recognition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32</a:t>
            </a:fld>
            <a:endParaRPr lang="en-US" dirty="0">
              <a:latin typeface="Calibri" panose="020F0502020204030204" pitchFamily="-107" charset="0"/>
            </a:endParaRPr>
          </a:p>
        </p:txBody>
      </p:sp>
      <p:sp>
        <p:nvSpPr>
          <p:cNvPr id="7" name="文本框 6"/>
          <p:cNvSpPr txBox="1"/>
          <p:nvPr/>
        </p:nvSpPr>
        <p:spPr>
          <a:xfrm>
            <a:off x="557530" y="633095"/>
            <a:ext cx="7254875" cy="3046095"/>
          </a:xfrm>
          <a:prstGeom prst="rect">
            <a:avLst/>
          </a:prstGeom>
          <a:noFill/>
        </p:spPr>
        <p:txBody>
          <a:bodyPr wrap="none" rtlCol="0">
            <a:spAutoFit/>
          </a:bodyPr>
          <a:lstStyle/>
          <a:p>
            <a:pPr>
              <a:buFont typeface="Wingdings" panose="05000000000000000000" charset="0"/>
            </a:pPr>
            <a:endParaRPr lang="en-US" altLang="zh-CN" sz="2400">
              <a:latin typeface="+mn-lt"/>
              <a:cs typeface="+mn-lt"/>
            </a:endParaRPr>
          </a:p>
          <a:p>
            <a:pPr marL="285750" indent="-285750">
              <a:buFont typeface="Wingdings" panose="05000000000000000000" charset="0"/>
              <a:buChar char="n"/>
            </a:pPr>
            <a:r>
              <a:rPr lang="en-US" altLang="zh-CN" sz="2400">
                <a:latin typeface="+mn-lt"/>
                <a:cs typeface="+mn-lt"/>
              </a:rPr>
              <a:t>Speech Recognition: classic problem in AI, very difficult</a:t>
            </a:r>
          </a:p>
          <a:p>
            <a:pPr marL="285750" indent="-285750">
              <a:buFont typeface="Wingdings" panose="05000000000000000000" charset="0"/>
              <a:buChar char="l"/>
            </a:pPr>
            <a:endParaRPr lang="en-US" altLang="zh-CN" sz="2400">
              <a:latin typeface="+mn-lt"/>
              <a:cs typeface="+mn-lt"/>
            </a:endParaRPr>
          </a:p>
          <a:p>
            <a:pPr>
              <a:buFont typeface="Wingdings" panose="05000000000000000000" charset="0"/>
            </a:pPr>
            <a:r>
              <a:rPr lang="en-US" altLang="zh-CN" sz="2400">
                <a:latin typeface="+mn-lt"/>
                <a:cs typeface="+mn-lt"/>
              </a:rPr>
              <a:t>— “Let's talk about how to wreck a nice beach”</a:t>
            </a:r>
          </a:p>
          <a:p>
            <a:pPr marL="285750" indent="-285750">
              <a:buFont typeface="Wingdings" panose="05000000000000000000" charset="0"/>
              <a:buChar char="l"/>
            </a:pPr>
            <a:endParaRPr lang="en-US" altLang="zh-CN" sz="2400">
              <a:latin typeface="+mn-lt"/>
              <a:cs typeface="+mn-lt"/>
            </a:endParaRPr>
          </a:p>
          <a:p>
            <a:pPr>
              <a:buFont typeface="Wingdings" panose="05000000000000000000" charset="0"/>
            </a:pPr>
            <a:r>
              <a:rPr lang="en-US" altLang="zh-CN" sz="2400">
                <a:latin typeface="+mn-lt"/>
                <a:cs typeface="+mn-lt"/>
              </a:rPr>
              <a:t>— small vocabulary - easy</a:t>
            </a:r>
          </a:p>
          <a:p>
            <a:pPr marL="285750" indent="-285750">
              <a:buFont typeface="Wingdings" panose="05000000000000000000" charset="0"/>
              <a:buChar char="l"/>
            </a:pPr>
            <a:endParaRPr lang="en-US" altLang="zh-CN" sz="2400">
              <a:latin typeface="+mn-lt"/>
              <a:cs typeface="+mn-lt"/>
            </a:endParaRPr>
          </a:p>
          <a:p>
            <a:pPr>
              <a:buFont typeface="Wingdings" panose="05000000000000000000" charset="0"/>
            </a:pPr>
            <a:r>
              <a:rPr lang="en-US" altLang="zh-CN" sz="2400">
                <a:latin typeface="+mn-lt"/>
                <a:cs typeface="+mn-lt"/>
              </a:rPr>
              <a:t>— challenges: large vocabulary, noise, accent, semantics</a:t>
            </a:r>
          </a:p>
        </p:txBody>
      </p:sp>
      <p:sp>
        <p:nvSpPr>
          <p:cNvPr id="8" name="标题 7"/>
          <p:cNvSpPr>
            <a:spLocks noGrp="1"/>
          </p:cNvSpPr>
          <p:nvPr>
            <p:ph type="title"/>
          </p:nvPr>
        </p:nvSpPr>
        <p:spPr/>
        <p:txBody>
          <a:bodyPr/>
          <a:lstStyle/>
          <a:p>
            <a:r>
              <a:rPr lang="en-US" altLang="zh-CN" b="1"/>
              <a:t>Speech Recognition</a:t>
            </a:r>
          </a:p>
        </p:txBody>
      </p:sp>
      <p:pic>
        <p:nvPicPr>
          <p:cNvPr id="9" name="图片 8" descr="5e38a6f8257ad"/>
          <p:cNvPicPr>
            <a:picLocks noChangeAspect="1"/>
          </p:cNvPicPr>
          <p:nvPr/>
        </p:nvPicPr>
        <p:blipFill>
          <a:blip r:embed="rId2"/>
          <a:stretch>
            <a:fillRect/>
          </a:stretch>
        </p:blipFill>
        <p:spPr>
          <a:xfrm>
            <a:off x="2105660" y="3846195"/>
            <a:ext cx="4932045" cy="24517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33</a:t>
            </a:fld>
            <a:endParaRPr lang="en-US" dirty="0">
              <a:latin typeface="Calibri" panose="020F0502020204030204" pitchFamily="-107" charset="0"/>
            </a:endParaRPr>
          </a:p>
        </p:txBody>
      </p:sp>
      <p:sp>
        <p:nvSpPr>
          <p:cNvPr id="7" name="文本框 6"/>
          <p:cNvSpPr txBox="1"/>
          <p:nvPr/>
        </p:nvSpPr>
        <p:spPr>
          <a:xfrm>
            <a:off x="557530" y="1014730"/>
            <a:ext cx="5653405" cy="1799590"/>
          </a:xfrm>
          <a:prstGeom prst="rect">
            <a:avLst/>
          </a:prstGeom>
          <a:noFill/>
        </p:spPr>
        <p:txBody>
          <a:bodyPr wrap="none" rtlCol="0">
            <a:spAutoFit/>
          </a:bodyPr>
          <a:lstStyle/>
          <a:p>
            <a:pPr marL="342900" indent="-342900">
              <a:spcAft>
                <a:spcPts val="600"/>
              </a:spcAft>
              <a:buFont typeface="Wingdings" panose="05000000000000000000" charset="0"/>
              <a:buChar char="n"/>
            </a:pPr>
            <a:r>
              <a:rPr lang="en-US" altLang="zh-CN" sz="2400">
                <a:latin typeface="+mn-lt"/>
                <a:cs typeface="+mn-lt"/>
              </a:rPr>
              <a:t>Machine translation</a:t>
            </a:r>
          </a:p>
          <a:p>
            <a:pPr marL="342900" indent="-342900">
              <a:spcAft>
                <a:spcPts val="600"/>
              </a:spcAft>
              <a:buFont typeface="Wingdings" panose="05000000000000000000" charset="0"/>
              <a:buChar char="n"/>
            </a:pPr>
            <a:r>
              <a:rPr lang="en-US" altLang="zh-CN" sz="2400">
                <a:latin typeface="+mn-lt"/>
                <a:cs typeface="+mn-lt"/>
              </a:rPr>
              <a:t>Information extraction</a:t>
            </a:r>
          </a:p>
          <a:p>
            <a:pPr marL="342900" indent="-342900">
              <a:spcAft>
                <a:spcPts val="600"/>
              </a:spcAft>
              <a:buFont typeface="Wingdings" panose="05000000000000000000" charset="0"/>
              <a:buChar char="n"/>
            </a:pPr>
            <a:r>
              <a:rPr lang="en-US" altLang="zh-CN" sz="2400">
                <a:latin typeface="+mn-lt"/>
                <a:cs typeface="+mn-lt"/>
              </a:rPr>
              <a:t>Information retrieval, question answering</a:t>
            </a:r>
          </a:p>
          <a:p>
            <a:pPr marL="342900" indent="-342900">
              <a:spcAft>
                <a:spcPts val="600"/>
              </a:spcAft>
              <a:buFont typeface="Wingdings" panose="05000000000000000000" charset="0"/>
              <a:buChar char="n"/>
            </a:pPr>
            <a:r>
              <a:rPr lang="en-US" altLang="zh-CN" sz="2400">
                <a:latin typeface="+mn-lt"/>
                <a:cs typeface="+mn-lt"/>
              </a:rPr>
              <a:t>Text classification, spam filtering, etc</a:t>
            </a:r>
          </a:p>
        </p:txBody>
      </p:sp>
      <p:sp>
        <p:nvSpPr>
          <p:cNvPr id="8" name="标题 7"/>
          <p:cNvSpPr>
            <a:spLocks noGrp="1"/>
          </p:cNvSpPr>
          <p:nvPr>
            <p:ph type="title"/>
          </p:nvPr>
        </p:nvSpPr>
        <p:spPr/>
        <p:txBody>
          <a:bodyPr/>
          <a:lstStyle/>
          <a:p>
            <a:r>
              <a:rPr lang="en-US" altLang="zh-CN" b="1"/>
              <a:t>Natural Language Processing (NLP)</a:t>
            </a:r>
          </a:p>
        </p:txBody>
      </p:sp>
      <p:pic>
        <p:nvPicPr>
          <p:cNvPr id="2" name="图片 1" descr="68747470733a2f2f7777772e63796269616e742e636f6d2f77702d636f6e74656e742f75706c6f6164732f323032302f30312f434b432d4e61747572616c2d4c616e67756167652d50726f63657373696e672e706e67"/>
          <p:cNvPicPr>
            <a:picLocks noChangeAspect="1"/>
          </p:cNvPicPr>
          <p:nvPr/>
        </p:nvPicPr>
        <p:blipFill>
          <a:blip r:embed="rId2"/>
          <a:stretch>
            <a:fillRect/>
          </a:stretch>
        </p:blipFill>
        <p:spPr>
          <a:xfrm>
            <a:off x="1194435" y="2896235"/>
            <a:ext cx="6837680" cy="34188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34</a:t>
            </a:fld>
            <a:endParaRPr lang="en-US" dirty="0">
              <a:latin typeface="Calibri" panose="020F0502020204030204" pitchFamily="-107" charset="0"/>
            </a:endParaRPr>
          </a:p>
        </p:txBody>
      </p:sp>
      <p:sp>
        <p:nvSpPr>
          <p:cNvPr id="7" name="文本框 6"/>
          <p:cNvSpPr txBox="1"/>
          <p:nvPr/>
        </p:nvSpPr>
        <p:spPr>
          <a:xfrm>
            <a:off x="574675" y="800735"/>
            <a:ext cx="2937510" cy="1938020"/>
          </a:xfrm>
          <a:prstGeom prst="rect">
            <a:avLst/>
          </a:prstGeom>
          <a:noFill/>
        </p:spPr>
        <p:txBody>
          <a:bodyPr wrap="none" rtlCol="0">
            <a:spAutoFit/>
          </a:bodyPr>
          <a:lstStyle/>
          <a:p>
            <a:pPr>
              <a:buFont typeface="Wingdings" panose="05000000000000000000" charset="0"/>
            </a:pPr>
            <a:endParaRPr lang="en-US" altLang="zh-CN" sz="2400">
              <a:latin typeface="+mn-lt"/>
              <a:cs typeface="+mn-lt"/>
            </a:endParaRPr>
          </a:p>
          <a:p>
            <a:pPr marL="285750" indent="-285750">
              <a:buFont typeface="Wingdings" panose="05000000000000000000" charset="0"/>
              <a:buChar char="l"/>
            </a:pPr>
            <a:r>
              <a:rPr lang="en-US" altLang="zh-CN" sz="2400">
                <a:latin typeface="+mn-lt"/>
                <a:cs typeface="+mn-lt"/>
              </a:rPr>
              <a:t>Search engine</a:t>
            </a:r>
          </a:p>
          <a:p>
            <a:pPr>
              <a:buFont typeface="Wingdings" panose="05000000000000000000" charset="0"/>
            </a:pPr>
            <a:r>
              <a:rPr lang="en-US" altLang="zh-CN" sz="2400">
                <a:latin typeface="+mn-lt"/>
                <a:cs typeface="+mn-lt"/>
              </a:rPr>
              <a:t>— Query classification</a:t>
            </a:r>
          </a:p>
          <a:p>
            <a:pPr>
              <a:buFont typeface="Wingdings" panose="05000000000000000000" charset="0"/>
            </a:pPr>
            <a:r>
              <a:rPr lang="en-US" altLang="zh-CN" sz="2400">
                <a:latin typeface="+mn-lt"/>
                <a:cs typeface="+mn-lt"/>
              </a:rPr>
              <a:t>— Ranking</a:t>
            </a:r>
          </a:p>
          <a:p>
            <a:pPr>
              <a:buFont typeface="Wingdings" panose="05000000000000000000" charset="0"/>
            </a:pPr>
            <a:r>
              <a:rPr lang="en-US" altLang="zh-CN" sz="2400">
                <a:latin typeface="+mn-lt"/>
                <a:cs typeface="+mn-lt"/>
              </a:rPr>
              <a:t>— Spam detection</a:t>
            </a:r>
          </a:p>
        </p:txBody>
      </p:sp>
      <p:sp>
        <p:nvSpPr>
          <p:cNvPr id="8" name="标题 7"/>
          <p:cNvSpPr>
            <a:spLocks noGrp="1"/>
          </p:cNvSpPr>
          <p:nvPr>
            <p:ph type="title"/>
          </p:nvPr>
        </p:nvSpPr>
        <p:spPr/>
        <p:txBody>
          <a:bodyPr/>
          <a:lstStyle/>
          <a:p>
            <a:r>
              <a:rPr lang="en-US" altLang="zh-CN" b="1"/>
              <a:t>Web Search</a:t>
            </a:r>
          </a:p>
        </p:txBody>
      </p:sp>
      <p:sp>
        <p:nvSpPr>
          <p:cNvPr id="2" name="文本框 1"/>
          <p:cNvSpPr txBox="1"/>
          <p:nvPr/>
        </p:nvSpPr>
        <p:spPr>
          <a:xfrm>
            <a:off x="3845560" y="800735"/>
            <a:ext cx="5298440" cy="1938020"/>
          </a:xfrm>
          <a:prstGeom prst="rect">
            <a:avLst/>
          </a:prstGeom>
          <a:noFill/>
        </p:spPr>
        <p:txBody>
          <a:bodyPr wrap="square" rtlCol="0">
            <a:spAutoFit/>
          </a:bodyPr>
          <a:lstStyle/>
          <a:p>
            <a:pPr>
              <a:buFont typeface="Wingdings" panose="05000000000000000000" charset="0"/>
            </a:pPr>
            <a:endParaRPr lang="en-US" altLang="zh-CN" sz="2400" dirty="0">
              <a:latin typeface="+mn-lt"/>
              <a:cs typeface="+mn-lt"/>
            </a:endParaRPr>
          </a:p>
          <a:p>
            <a:pPr marL="285750" indent="-285750">
              <a:buFont typeface="Wingdings" panose="05000000000000000000" charset="0"/>
              <a:buChar char="l"/>
            </a:pPr>
            <a:r>
              <a:rPr lang="en-US" altLang="zh-CN" sz="2400" dirty="0">
                <a:latin typeface="+mn-lt"/>
                <a:cs typeface="+mn-lt"/>
              </a:rPr>
              <a:t>Computational advertising</a:t>
            </a:r>
          </a:p>
          <a:p>
            <a:pPr>
              <a:buFont typeface="Wingdings" panose="05000000000000000000" charset="0"/>
            </a:pPr>
            <a:r>
              <a:rPr lang="en-US" altLang="zh-CN" sz="2400" dirty="0">
                <a:latin typeface="+mn-lt"/>
                <a:cs typeface="+mn-lt"/>
              </a:rPr>
              <a:t>— Estimate click-through rate</a:t>
            </a:r>
          </a:p>
          <a:p>
            <a:pPr>
              <a:buFont typeface="Wingdings" panose="05000000000000000000" charset="0"/>
            </a:pPr>
            <a:r>
              <a:rPr lang="en-US" altLang="zh-CN" sz="2400" dirty="0">
                <a:latin typeface="+mn-lt"/>
                <a:cs typeface="+mn-lt"/>
              </a:rPr>
              <a:t>— Optimal ads placement</a:t>
            </a:r>
          </a:p>
          <a:p>
            <a:pPr>
              <a:buFont typeface="Wingdings" panose="05000000000000000000" charset="0"/>
            </a:pPr>
            <a:endParaRPr lang="en-US" altLang="zh-CN" sz="2400" dirty="0">
              <a:latin typeface="+mn-lt"/>
              <a:cs typeface="+mn-lt"/>
            </a:endParaRPr>
          </a:p>
        </p:txBody>
      </p:sp>
      <p:pic>
        <p:nvPicPr>
          <p:cNvPr id="3" name="图片 2" descr="微信截图_20220226151354"/>
          <p:cNvPicPr>
            <a:picLocks noChangeAspect="1"/>
          </p:cNvPicPr>
          <p:nvPr/>
        </p:nvPicPr>
        <p:blipFill>
          <a:blip r:embed="rId2"/>
          <a:stretch>
            <a:fillRect/>
          </a:stretch>
        </p:blipFill>
        <p:spPr>
          <a:xfrm>
            <a:off x="4061460" y="2833370"/>
            <a:ext cx="4979035" cy="2481580"/>
          </a:xfrm>
          <a:prstGeom prst="rect">
            <a:avLst/>
          </a:prstGeom>
        </p:spPr>
      </p:pic>
      <p:pic>
        <p:nvPicPr>
          <p:cNvPr id="10" name="图片 9" descr="微信截图_20220226151418"/>
          <p:cNvPicPr>
            <a:picLocks noChangeAspect="1"/>
          </p:cNvPicPr>
          <p:nvPr/>
        </p:nvPicPr>
        <p:blipFill>
          <a:blip r:embed="rId3"/>
          <a:stretch>
            <a:fillRect/>
          </a:stretch>
        </p:blipFill>
        <p:spPr>
          <a:xfrm>
            <a:off x="178435" y="3100070"/>
            <a:ext cx="4688840" cy="21228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35</a:t>
            </a:fld>
            <a:endParaRPr lang="en-US" dirty="0">
              <a:latin typeface="Calibri" panose="020F0502020204030204" pitchFamily="-107" charset="0"/>
            </a:endParaRPr>
          </a:p>
        </p:txBody>
      </p:sp>
      <p:sp>
        <p:nvSpPr>
          <p:cNvPr id="7" name="文本框 6"/>
          <p:cNvSpPr txBox="1"/>
          <p:nvPr/>
        </p:nvSpPr>
        <p:spPr>
          <a:xfrm>
            <a:off x="412750" y="777240"/>
            <a:ext cx="7988300" cy="829945"/>
          </a:xfrm>
          <a:prstGeom prst="rect">
            <a:avLst/>
          </a:prstGeom>
          <a:noFill/>
        </p:spPr>
        <p:txBody>
          <a:bodyPr wrap="none" rtlCol="0">
            <a:spAutoFit/>
          </a:bodyPr>
          <a:lstStyle/>
          <a:p>
            <a:pPr>
              <a:buFont typeface="Wingdings" panose="05000000000000000000" charset="0"/>
            </a:pPr>
            <a:endParaRPr lang="en-US" altLang="zh-CN" sz="2400">
              <a:latin typeface="+mn-lt"/>
              <a:cs typeface="+mn-lt"/>
            </a:endParaRPr>
          </a:p>
          <a:p>
            <a:pPr>
              <a:buFont typeface="Wingdings" panose="05000000000000000000" charset="0"/>
            </a:pPr>
            <a:r>
              <a:rPr lang="en-US" altLang="zh-CN" sz="2400" b="1">
                <a:latin typeface="+mn-lt"/>
                <a:cs typeface="+mn-lt"/>
              </a:rPr>
              <a:t>Amazon.com</a:t>
            </a:r>
            <a:r>
              <a:rPr lang="en-US" altLang="zh-CN" sz="2400">
                <a:latin typeface="+mn-lt"/>
                <a:cs typeface="+mn-lt"/>
              </a:rPr>
              <a:t> recommends products based on purchase history</a:t>
            </a:r>
          </a:p>
        </p:txBody>
      </p:sp>
      <p:sp>
        <p:nvSpPr>
          <p:cNvPr id="8" name="标题 7"/>
          <p:cNvSpPr>
            <a:spLocks noGrp="1"/>
          </p:cNvSpPr>
          <p:nvPr>
            <p:ph type="title"/>
          </p:nvPr>
        </p:nvSpPr>
        <p:spPr/>
        <p:txBody>
          <a:bodyPr/>
          <a:lstStyle/>
          <a:p>
            <a:r>
              <a:rPr lang="en-US" altLang="zh-CN" b="1"/>
              <a:t>Recommendation</a:t>
            </a:r>
          </a:p>
        </p:txBody>
      </p:sp>
      <p:pic>
        <p:nvPicPr>
          <p:cNvPr id="9" name="图片 8" descr="微信截图_20220226151606"/>
          <p:cNvPicPr>
            <a:picLocks noChangeAspect="1"/>
          </p:cNvPicPr>
          <p:nvPr/>
        </p:nvPicPr>
        <p:blipFill>
          <a:blip r:embed="rId2"/>
          <a:stretch>
            <a:fillRect/>
          </a:stretch>
        </p:blipFill>
        <p:spPr>
          <a:xfrm>
            <a:off x="143510" y="1607185"/>
            <a:ext cx="8763000" cy="3886200"/>
          </a:xfrm>
          <a:prstGeom prst="rect">
            <a:avLst/>
          </a:prstGeom>
        </p:spPr>
      </p:pic>
      <p:sp>
        <p:nvSpPr>
          <p:cNvPr id="11" name="文本框 10"/>
          <p:cNvSpPr txBox="1"/>
          <p:nvPr/>
        </p:nvSpPr>
        <p:spPr>
          <a:xfrm>
            <a:off x="997585" y="5493385"/>
            <a:ext cx="6818630" cy="460375"/>
          </a:xfrm>
          <a:prstGeom prst="rect">
            <a:avLst/>
          </a:prstGeom>
          <a:noFill/>
        </p:spPr>
        <p:txBody>
          <a:bodyPr wrap="none" rtlCol="0">
            <a:spAutoFit/>
          </a:bodyPr>
          <a:lstStyle/>
          <a:p>
            <a:pPr>
              <a:buFont typeface="Wingdings" panose="05000000000000000000" charset="0"/>
            </a:pPr>
            <a:r>
              <a:rPr lang="en-US" altLang="zh-CN" sz="2400">
                <a:solidFill>
                  <a:srgbClr val="FF0000"/>
                </a:solidFill>
                <a:latin typeface="+mn-lt"/>
                <a:cs typeface="+mn-lt"/>
              </a:rPr>
              <a:t>Recommendation contributes 35% of sales in Amazon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36</a:t>
            </a:fld>
            <a:endParaRPr lang="en-US" dirty="0">
              <a:latin typeface="Calibri" panose="020F0502020204030204" pitchFamily="-107" charset="0"/>
            </a:endParaRPr>
          </a:p>
        </p:txBody>
      </p:sp>
      <p:sp>
        <p:nvSpPr>
          <p:cNvPr id="8" name="标题 7"/>
          <p:cNvSpPr>
            <a:spLocks noGrp="1"/>
          </p:cNvSpPr>
          <p:nvPr>
            <p:ph type="title"/>
          </p:nvPr>
        </p:nvSpPr>
        <p:spPr/>
        <p:txBody>
          <a:bodyPr/>
          <a:lstStyle/>
          <a:p>
            <a:r>
              <a:rPr lang="en-US" altLang="zh-CN" b="1"/>
              <a:t>Robotics: driverless car</a:t>
            </a:r>
          </a:p>
        </p:txBody>
      </p:sp>
      <p:pic>
        <p:nvPicPr>
          <p:cNvPr id="2" name="图片 1" descr="微信截图_20220226151855"/>
          <p:cNvPicPr>
            <a:picLocks noChangeAspect="1"/>
          </p:cNvPicPr>
          <p:nvPr/>
        </p:nvPicPr>
        <p:blipFill>
          <a:blip r:embed="rId2"/>
          <a:stretch>
            <a:fillRect/>
          </a:stretch>
        </p:blipFill>
        <p:spPr>
          <a:xfrm>
            <a:off x="166370" y="952500"/>
            <a:ext cx="8810625" cy="4953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vert="horz" wrap="square" lIns="91440" tIns="45720" rIns="91440" bIns="45720" anchor="ctr" anchorCtr="0"/>
          <a:lstStyle/>
          <a:p>
            <a:r>
              <a:rPr lang="en-US" altLang="zh-CN" b="1"/>
              <a:t>Social network analysis</a:t>
            </a:r>
          </a:p>
        </p:txBody>
      </p:sp>
      <p:pic>
        <p:nvPicPr>
          <p:cNvPr id="68611" name="Picture 2"/>
          <p:cNvPicPr>
            <a:picLocks noChangeAspect="1"/>
          </p:cNvPicPr>
          <p:nvPr/>
        </p:nvPicPr>
        <p:blipFill>
          <a:blip r:embed="rId2"/>
          <a:stretch>
            <a:fillRect/>
          </a:stretch>
        </p:blipFill>
        <p:spPr>
          <a:xfrm>
            <a:off x="1600200" y="933450"/>
            <a:ext cx="6527800" cy="5810250"/>
          </a:xfrm>
          <a:prstGeom prst="rect">
            <a:avLst/>
          </a:prstGeom>
          <a:noFill/>
          <a:ln w="25400">
            <a:noFill/>
          </a:ln>
        </p:spPr>
      </p:pic>
      <p:sp>
        <p:nvSpPr>
          <p:cNvPr id="68612" name="TextBox 4"/>
          <p:cNvSpPr txBox="1"/>
          <p:nvPr/>
        </p:nvSpPr>
        <p:spPr>
          <a:xfrm>
            <a:off x="444500" y="5270500"/>
            <a:ext cx="2716213" cy="923925"/>
          </a:xfrm>
          <a:prstGeom prst="rect">
            <a:avLst/>
          </a:prstGeom>
          <a:noFill/>
          <a:ln w="9525">
            <a:noFill/>
          </a:ln>
        </p:spPr>
        <p:txBody>
          <a:bodyPr wrap="none">
            <a:spAutoFit/>
          </a:bodyPr>
          <a:lstStyle/>
          <a:p>
            <a:r>
              <a:rPr lang="en-US" altLang="zh-CN">
                <a:latin typeface="Calibri" panose="020F0502020204030204" pitchFamily="-107" charset="0"/>
              </a:rPr>
              <a:t>HP Labs email data</a:t>
            </a:r>
          </a:p>
          <a:p>
            <a:r>
              <a:rPr lang="en-US" altLang="zh-CN">
                <a:latin typeface="Calibri" panose="020F0502020204030204" pitchFamily="-107" charset="0"/>
              </a:rPr>
              <a:t>500 users, 20k connections</a:t>
            </a:r>
          </a:p>
          <a:p>
            <a:r>
              <a:rPr lang="en-US" altLang="zh-CN">
                <a:latin typeface="Calibri" panose="020F0502020204030204" pitchFamily="-107" charset="0"/>
              </a:rPr>
              <a:t>evolving over time</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37</a:t>
            </a:fld>
            <a:endParaRPr lang="en-US" dirty="0">
              <a:latin typeface="Calibri" panose="020F0502020204030204" pitchFamily="-107"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26" descr="w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399" y="762000"/>
            <a:ext cx="2677459"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1027" descr="m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999" y="762000"/>
            <a:ext cx="2677459"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1043"/>
          <p:cNvSpPr>
            <a:spLocks noGrp="1" noChangeArrowheads="1"/>
          </p:cNvSpPr>
          <p:nvPr>
            <p:ph type="title"/>
          </p:nvPr>
        </p:nvSpPr>
        <p:spPr>
          <a:xfrm>
            <a:off x="685800" y="0"/>
            <a:ext cx="7772400" cy="762000"/>
          </a:xfrm>
        </p:spPr>
        <p:txBody>
          <a:bodyPr/>
          <a:lstStyle/>
          <a:p>
            <a:r>
              <a:rPr lang="en-US" altLang="en-US" dirty="0"/>
              <a:t>What is Machine Learning?</a:t>
            </a:r>
            <a:endParaRPr lang="en-GB" altLang="en-US" dirty="0"/>
          </a:p>
        </p:txBody>
      </p:sp>
      <p:grpSp>
        <p:nvGrpSpPr>
          <p:cNvPr id="2" name="Group 1030"/>
          <p:cNvGrpSpPr/>
          <p:nvPr/>
        </p:nvGrpSpPr>
        <p:grpSpPr bwMode="auto">
          <a:xfrm>
            <a:off x="4548187" y="2770188"/>
            <a:ext cx="2677459" cy="1624012"/>
            <a:chOff x="2865" y="2177"/>
            <a:chExt cx="1536" cy="1023"/>
          </a:xfrm>
        </p:grpSpPr>
        <p:pic>
          <p:nvPicPr>
            <p:cNvPr id="12298" name="Picture 1031" descr="w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5" y="2177"/>
              <a:ext cx="1536" cy="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Rectangle 1032"/>
            <p:cNvSpPr>
              <a:spLocks noChangeArrowheads="1"/>
            </p:cNvSpPr>
            <p:nvPr/>
          </p:nvSpPr>
          <p:spPr bwMode="auto">
            <a:xfrm>
              <a:off x="2865" y="2720"/>
              <a:ext cx="1536" cy="480"/>
            </a:xfrm>
            <a:prstGeom prst="rect">
              <a:avLst/>
            </a:prstGeom>
            <a:solidFill>
              <a:srgbClr val="003300"/>
            </a:solidFill>
            <a:ln>
              <a:noFill/>
            </a:ln>
            <a:extLs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wrap="none" anchor="ctr"/>
            <a:lstStyle>
              <a:lvl1pPr>
                <a:defRPr sz="2400">
                  <a:solidFill>
                    <a:schemeClr val="tx1"/>
                  </a:solidFill>
                  <a:latin typeface="Times New Roman" panose="02020603050405020304" pitchFamily="-107" charset="0"/>
                  <a:ea typeface="宋体" panose="02010600030101010101" pitchFamily="2" charset="-122"/>
                </a:defRPr>
              </a:lvl1pPr>
              <a:lvl2pPr marL="742950" indent="-285750">
                <a:defRPr sz="2400">
                  <a:solidFill>
                    <a:schemeClr val="tx1"/>
                  </a:solidFill>
                  <a:latin typeface="Times New Roman" panose="02020603050405020304" pitchFamily="-107" charset="0"/>
                  <a:ea typeface="宋体" panose="02010600030101010101" pitchFamily="2" charset="-122"/>
                </a:defRPr>
              </a:lvl2pPr>
              <a:lvl3pPr marL="1143000" indent="-228600">
                <a:defRPr sz="2400">
                  <a:solidFill>
                    <a:schemeClr val="tx1"/>
                  </a:solidFill>
                  <a:latin typeface="Times New Roman" panose="02020603050405020304" pitchFamily="-107" charset="0"/>
                  <a:ea typeface="宋体" panose="02010600030101010101" pitchFamily="2" charset="-122"/>
                </a:defRPr>
              </a:lvl3pPr>
              <a:lvl4pPr marL="1600200" indent="-228600">
                <a:defRPr sz="2400">
                  <a:solidFill>
                    <a:schemeClr val="tx1"/>
                  </a:solidFill>
                  <a:latin typeface="Times New Roman" panose="02020603050405020304" pitchFamily="-107" charset="0"/>
                  <a:ea typeface="宋体" panose="02010600030101010101" pitchFamily="2" charset="-122"/>
                </a:defRPr>
              </a:lvl4pPr>
              <a:lvl5pPr marL="2057400" indent="-228600">
                <a:defRPr sz="2400">
                  <a:solidFill>
                    <a:schemeClr val="tx1"/>
                  </a:solidFill>
                  <a:latin typeface="Times New Roman" panose="02020603050405020304" pitchFamily="-107"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9pPr>
            </a:lstStyle>
            <a:p>
              <a:endParaRPr lang="en-US" altLang="en-US"/>
            </a:p>
          </p:txBody>
        </p:sp>
      </p:grpSp>
      <p:grpSp>
        <p:nvGrpSpPr>
          <p:cNvPr id="3" name="Group 1033"/>
          <p:cNvGrpSpPr/>
          <p:nvPr/>
        </p:nvGrpSpPr>
        <p:grpSpPr bwMode="auto">
          <a:xfrm>
            <a:off x="1676399" y="2743200"/>
            <a:ext cx="2677459" cy="1676400"/>
            <a:chOff x="1056" y="2160"/>
            <a:chExt cx="1536" cy="1056"/>
          </a:xfrm>
        </p:grpSpPr>
        <p:pic>
          <p:nvPicPr>
            <p:cNvPr id="12296" name="Picture 1034" descr="m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 y="2160"/>
              <a:ext cx="1536" cy="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Rectangle 1035"/>
            <p:cNvSpPr>
              <a:spLocks noChangeArrowheads="1"/>
            </p:cNvSpPr>
            <p:nvPr/>
          </p:nvSpPr>
          <p:spPr bwMode="auto">
            <a:xfrm>
              <a:off x="1056" y="2688"/>
              <a:ext cx="1536" cy="528"/>
            </a:xfrm>
            <a:prstGeom prst="rect">
              <a:avLst/>
            </a:prstGeom>
            <a:solidFill>
              <a:srgbClr val="003300"/>
            </a:solidFill>
            <a:ln>
              <a:noFill/>
            </a:ln>
            <a:extLst>
              <a:ext uri="{91240B29-F687-4F45-9708-019B960494DF}">
                <a14:hiddenLine xmlns:a14="http://schemas.microsoft.com/office/drawing/2010/main" w="50800">
                  <a:solidFill>
                    <a:srgbClr val="000000"/>
                  </a:solidFill>
                  <a:miter lim="800000"/>
                  <a:headEnd type="none" w="sm" len="sm"/>
                  <a:tailEnd type="none" w="sm" len="sm"/>
                </a14:hiddenLine>
              </a:ext>
            </a:extLst>
          </p:spPr>
          <p:txBody>
            <a:bodyPr wrap="none" anchor="ctr"/>
            <a:lstStyle>
              <a:lvl1pPr>
                <a:defRPr sz="2400">
                  <a:solidFill>
                    <a:schemeClr val="tx1"/>
                  </a:solidFill>
                  <a:latin typeface="Times New Roman" panose="02020603050405020304" pitchFamily="-107" charset="0"/>
                  <a:ea typeface="宋体" panose="02010600030101010101" pitchFamily="2" charset="-122"/>
                </a:defRPr>
              </a:lvl1pPr>
              <a:lvl2pPr marL="742950" indent="-285750">
                <a:defRPr sz="2400">
                  <a:solidFill>
                    <a:schemeClr val="tx1"/>
                  </a:solidFill>
                  <a:latin typeface="Times New Roman" panose="02020603050405020304" pitchFamily="-107" charset="0"/>
                  <a:ea typeface="宋体" panose="02010600030101010101" pitchFamily="2" charset="-122"/>
                </a:defRPr>
              </a:lvl2pPr>
              <a:lvl3pPr marL="1143000" indent="-228600">
                <a:defRPr sz="2400">
                  <a:solidFill>
                    <a:schemeClr val="tx1"/>
                  </a:solidFill>
                  <a:latin typeface="Times New Roman" panose="02020603050405020304" pitchFamily="-107" charset="0"/>
                  <a:ea typeface="宋体" panose="02010600030101010101" pitchFamily="2" charset="-122"/>
                </a:defRPr>
              </a:lvl3pPr>
              <a:lvl4pPr marL="1600200" indent="-228600">
                <a:defRPr sz="2400">
                  <a:solidFill>
                    <a:schemeClr val="tx1"/>
                  </a:solidFill>
                  <a:latin typeface="Times New Roman" panose="02020603050405020304" pitchFamily="-107" charset="0"/>
                  <a:ea typeface="宋体" panose="02010600030101010101" pitchFamily="2" charset="-122"/>
                </a:defRPr>
              </a:lvl4pPr>
              <a:lvl5pPr marL="2057400" indent="-228600">
                <a:defRPr sz="2400">
                  <a:solidFill>
                    <a:schemeClr val="tx1"/>
                  </a:solidFill>
                  <a:latin typeface="Times New Roman" panose="02020603050405020304" pitchFamily="-107"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07" charset="0"/>
                  <a:ea typeface="宋体" panose="02010600030101010101" pitchFamily="2" charset="-122"/>
                </a:defRPr>
              </a:lvl9pPr>
            </a:lstStyle>
            <a:p>
              <a:endParaRPr lang="en-US" altLang="en-US"/>
            </a:p>
          </p:txBody>
        </p:sp>
      </p:grpSp>
      <p:sp>
        <p:nvSpPr>
          <p:cNvPr id="12" name="Rectangle 11"/>
          <p:cNvSpPr/>
          <p:nvPr/>
        </p:nvSpPr>
        <p:spPr>
          <a:xfrm>
            <a:off x="457200" y="4495800"/>
            <a:ext cx="8534400" cy="706755"/>
          </a:xfrm>
          <a:prstGeom prst="rect">
            <a:avLst/>
          </a:prstGeom>
        </p:spPr>
        <p:txBody>
          <a:bodyPr wrap="square">
            <a:spAutoFit/>
          </a:bodyPr>
          <a:lstStyle/>
          <a:p>
            <a:r>
              <a:rPr lang="en-US" sz="2000" dirty="0">
                <a:latin typeface="Calibri" panose="020F0502020204030204" pitchFamily="-107" charset="0"/>
                <a:cs typeface="Calibri" panose="020F0502020204030204" pitchFamily="-107" charset="0"/>
              </a:rPr>
              <a:t>We have no problem distinguishing man/woman (even when the faces are half covered). But can you explain how? e.g. rules you have used? </a:t>
            </a:r>
          </a:p>
        </p:txBody>
      </p:sp>
      <p:sp>
        <p:nvSpPr>
          <p:cNvPr id="13" name="Rectangle 12"/>
          <p:cNvSpPr/>
          <p:nvPr/>
        </p:nvSpPr>
        <p:spPr>
          <a:xfrm>
            <a:off x="685800" y="5181600"/>
            <a:ext cx="8077200" cy="922020"/>
          </a:xfrm>
          <a:prstGeom prst="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latin typeface="Calibri" panose="020F0502020204030204" pitchFamily="-107" charset="0"/>
                <a:cs typeface="Calibri" panose="020F0502020204030204" pitchFamily="-107" charset="0"/>
              </a:rPr>
              <a:t>No one can write down a clear comprehensive set of rules that work with high precision. However</a:t>
            </a:r>
            <a:r>
              <a:rPr lang="en-US" altLang="zh-CN" dirty="0">
                <a:latin typeface="Calibri" panose="020F0502020204030204" pitchFamily="-107" charset="0"/>
                <a:cs typeface="Calibri" panose="020F0502020204030204" pitchFamily="-107" charset="0"/>
              </a:rPr>
              <a:t>,</a:t>
            </a:r>
            <a:r>
              <a:rPr lang="en-US" dirty="0">
                <a:latin typeface="Calibri" panose="020F0502020204030204" pitchFamily="-107" charset="0"/>
                <a:cs typeface="Calibri" panose="020F0502020204030204" pitchFamily="-107" charset="0"/>
              </a:rPr>
              <a:t> we can do fairly accurate predictions using machine learning algorithms</a:t>
            </a:r>
            <a:r>
              <a:rPr lang="en-US" altLang="zh-CN" dirty="0">
                <a:latin typeface="Calibri" panose="020F0502020204030204" pitchFamily="-107" charset="0"/>
                <a:cs typeface="Calibri" panose="020F0502020204030204" pitchFamily="-107" charset="0"/>
              </a:rPr>
              <a:t>.</a:t>
            </a:r>
            <a:endParaRPr lang="en-SG" dirty="0">
              <a:latin typeface="Calibri" panose="020F0502020204030204" pitchFamily="-107" charset="0"/>
              <a:cs typeface="Calibri" panose="020F0502020204030204" pitchFamily="-107"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38</a:t>
            </a:fld>
            <a:endParaRPr lang="en-US" dirty="0">
              <a:latin typeface="Calibri" panose="020F0502020204030204" pitchFamily="-107" charset="0"/>
            </a:endParaRP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wrap="square" lIns="91440" tIns="45720" rIns="91440" bIns="45720" anchor="ctr" anchorCtr="0"/>
          <a:lstStyle/>
          <a:p>
            <a:r>
              <a:rPr lang="en-US" altLang="zh-CN" b="1"/>
              <a:t>Learning is….</a:t>
            </a:r>
          </a:p>
        </p:txBody>
      </p:sp>
      <p:sp>
        <p:nvSpPr>
          <p:cNvPr id="20483" name="Content Placeholder 2"/>
          <p:cNvSpPr>
            <a:spLocks noGrp="1"/>
          </p:cNvSpPr>
          <p:nvPr>
            <p:ph idx="1"/>
          </p:nvPr>
        </p:nvSpPr>
        <p:spPr/>
        <p:txBody>
          <a:bodyPr vert="horz" wrap="square" lIns="91440" tIns="45720" rIns="91440" bIns="45720" anchor="t" anchorCtr="0"/>
          <a:lstStyle/>
          <a:p>
            <a:pPr>
              <a:buNone/>
            </a:pPr>
            <a:r>
              <a:rPr lang="en-US" altLang="zh-CN" dirty="0"/>
              <a:t>… a computational process for evolving behaviors based on empirical data, ...</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39</a:t>
            </a:fld>
            <a:endParaRPr lang="en-US" dirty="0">
              <a:latin typeface="Calibri" panose="020F0502020204030204" pitchFamily="-107" charset="0"/>
            </a:endParaRPr>
          </a:p>
        </p:txBody>
      </p:sp>
      <p:pic>
        <p:nvPicPr>
          <p:cNvPr id="3" name="图片 2" descr="微信截图_20220226125357"/>
          <p:cNvPicPr>
            <a:picLocks noChangeAspect="1"/>
          </p:cNvPicPr>
          <p:nvPr/>
        </p:nvPicPr>
        <p:blipFill>
          <a:blip r:embed="rId2"/>
          <a:stretch>
            <a:fillRect/>
          </a:stretch>
        </p:blipFill>
        <p:spPr>
          <a:xfrm>
            <a:off x="1358265" y="2262505"/>
            <a:ext cx="6743700" cy="40195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1151"/>
            <a:ext cx="7772400" cy="1143000"/>
          </a:xfrm>
        </p:spPr>
        <p:txBody>
          <a:bodyPr/>
          <a:lstStyle/>
          <a:p>
            <a:r>
              <a:rPr lang="en-US" b="1" dirty="0"/>
              <a:t>Logistics</a:t>
            </a:r>
          </a:p>
        </p:txBody>
      </p:sp>
      <p:sp>
        <p:nvSpPr>
          <p:cNvPr id="3" name="Content Placeholder 2"/>
          <p:cNvSpPr>
            <a:spLocks noGrp="1"/>
          </p:cNvSpPr>
          <p:nvPr>
            <p:ph idx="1"/>
          </p:nvPr>
        </p:nvSpPr>
        <p:spPr>
          <a:xfrm>
            <a:off x="457200" y="939186"/>
            <a:ext cx="8610600" cy="5410200"/>
          </a:xfrm>
        </p:spPr>
        <p:txBody>
          <a:bodyPr>
            <a:normAutofit fontScale="82500" lnSpcReduction="10000"/>
          </a:bodyPr>
          <a:lstStyle/>
          <a:p>
            <a:pPr>
              <a:lnSpc>
                <a:spcPct val="150000"/>
              </a:lnSpc>
            </a:pPr>
            <a:r>
              <a:rPr lang="en-US" dirty="0"/>
              <a:t>Lectures</a:t>
            </a:r>
          </a:p>
          <a:p>
            <a:pPr lvl="1">
              <a:lnSpc>
                <a:spcPct val="150000"/>
              </a:lnSpc>
            </a:pPr>
            <a:r>
              <a:rPr lang="en-US" altLang="zh-CN" dirty="0"/>
              <a:t>Venue: </a:t>
            </a:r>
            <a:r>
              <a:rPr lang="en-US" dirty="0"/>
              <a:t>L2-403. </a:t>
            </a:r>
            <a:r>
              <a:rPr lang="en-US" altLang="zh-CN" dirty="0"/>
              <a:t>Time: 10:15-11:40</a:t>
            </a:r>
            <a:r>
              <a:rPr lang="zh-CN" altLang="en-US" dirty="0"/>
              <a:t> </a:t>
            </a:r>
            <a:r>
              <a:rPr lang="en-US" altLang="zh-CN" dirty="0"/>
              <a:t>AM,</a:t>
            </a:r>
            <a:r>
              <a:rPr lang="zh-CN" altLang="en-US" dirty="0"/>
              <a:t> </a:t>
            </a:r>
            <a:r>
              <a:rPr lang="en-US" altLang="zh-CN" dirty="0"/>
              <a:t>Wednesday </a:t>
            </a:r>
            <a:endParaRPr lang="en-US" dirty="0"/>
          </a:p>
          <a:p>
            <a:pPr>
              <a:lnSpc>
                <a:spcPct val="150000"/>
              </a:lnSpc>
            </a:pPr>
            <a:r>
              <a:rPr lang="en-US" altLang="zh-CN" dirty="0"/>
              <a:t>Experimental courses</a:t>
            </a:r>
          </a:p>
          <a:p>
            <a:pPr lvl="1">
              <a:lnSpc>
                <a:spcPct val="150000"/>
              </a:lnSpc>
            </a:pPr>
            <a:r>
              <a:rPr lang="en-US" altLang="zh-CN" dirty="0"/>
              <a:t>Venue: L3-311. </a:t>
            </a:r>
            <a:r>
              <a:rPr lang="en-US" dirty="0"/>
              <a:t>Time: </a:t>
            </a:r>
            <a:r>
              <a:rPr lang="en-US" altLang="zh-CN" dirty="0"/>
              <a:t>10:15-11:40</a:t>
            </a:r>
            <a:r>
              <a:rPr lang="zh-CN" altLang="en-US" dirty="0"/>
              <a:t> </a:t>
            </a:r>
            <a:r>
              <a:rPr lang="en-US" altLang="zh-CN" dirty="0"/>
              <a:t>AM,</a:t>
            </a:r>
            <a:r>
              <a:rPr lang="zh-CN" altLang="en-US" dirty="0"/>
              <a:t> </a:t>
            </a:r>
            <a:r>
              <a:rPr lang="en-US" altLang="zh-CN" dirty="0"/>
              <a:t>Friday </a:t>
            </a:r>
            <a:endParaRPr lang="en-US" dirty="0"/>
          </a:p>
          <a:p>
            <a:pPr>
              <a:lnSpc>
                <a:spcPct val="150000"/>
              </a:lnSpc>
            </a:pPr>
            <a:r>
              <a:rPr lang="en-US" sz="3200" dirty="0">
                <a:ea typeface="+mn-ea"/>
                <a:cs typeface="+mn-cs"/>
              </a:rPr>
              <a:t>Q&amp;A/Consultations</a:t>
            </a:r>
          </a:p>
          <a:p>
            <a:pPr lvl="1">
              <a:lnSpc>
                <a:spcPct val="150000"/>
              </a:lnSpc>
            </a:pPr>
            <a:r>
              <a:rPr lang="en-US" dirty="0"/>
              <a:t>After/between the lectures</a:t>
            </a:r>
          </a:p>
          <a:p>
            <a:pPr lvl="1">
              <a:lnSpc>
                <a:spcPct val="150000"/>
              </a:lnSpc>
            </a:pPr>
            <a:r>
              <a:rPr lang="en-US" dirty="0"/>
              <a:t>Email me</a:t>
            </a:r>
            <a:endParaRPr lang="en-US" dirty="0">
              <a:latin typeface="Times New Roman" panose="02020603050405020304" pitchFamily="-107" charset="0"/>
              <a:cs typeface="Times New Roman" panose="02020603050405020304" pitchFamily="-107" charset="0"/>
            </a:endParaRPr>
          </a:p>
          <a:p>
            <a:pPr lvl="1">
              <a:lnSpc>
                <a:spcPct val="150000"/>
              </a:lnSpc>
            </a:pPr>
            <a:r>
              <a:rPr lang="en-US" dirty="0"/>
              <a:t>Meet me? Most of the time, I am at </a:t>
            </a:r>
            <a:r>
              <a:rPr lang="en-US" altLang="zh-CN" dirty="0">
                <a:sym typeface="+mn-ea"/>
              </a:rPr>
              <a:t>Zhizhen</a:t>
            </a:r>
            <a:r>
              <a:rPr lang="zh-CN" altLang="en-US" dirty="0">
                <a:sym typeface="+mn-ea"/>
              </a:rPr>
              <a:t> </a:t>
            </a:r>
            <a:r>
              <a:rPr lang="en-US" altLang="zh-CN" dirty="0">
                <a:sym typeface="+mn-ea"/>
              </a:rPr>
              <a:t>Building</a:t>
            </a:r>
            <a:r>
              <a:rPr lang="zh-CN" altLang="en-US" dirty="0">
                <a:sym typeface="+mn-ea"/>
              </a:rPr>
              <a:t> </a:t>
            </a:r>
            <a:r>
              <a:rPr lang="en-US" altLang="zh-CN" dirty="0">
                <a:sym typeface="+mn-ea"/>
              </a:rPr>
              <a:t>L6-908-B</a:t>
            </a:r>
            <a:r>
              <a:rPr lang="en-SG" dirty="0"/>
              <a:t>. You can contact me first by email to make an appointment.</a:t>
            </a:r>
            <a:endParaRPr lang="en-US" dirty="0"/>
          </a:p>
          <a:p>
            <a:pPr>
              <a:buNone/>
            </a:pPr>
            <a:endParaRPr lang="en-SG" dirty="0"/>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4</a:t>
            </a:fld>
            <a:endParaRPr lang="en-US" dirty="0">
              <a:latin typeface="Calibri" panose="020F0502020204030204" pitchFamily="-107"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Fig-y_Part_of_ML_as_subfield_of_AI_or_AI_as_subfield_of_ML"/>
          <p:cNvPicPr>
            <a:picLocks noChangeAspect="1"/>
          </p:cNvPicPr>
          <p:nvPr/>
        </p:nvPicPr>
        <p:blipFill>
          <a:blip r:embed="rId2"/>
          <a:stretch>
            <a:fillRect/>
          </a:stretch>
        </p:blipFill>
        <p:spPr>
          <a:xfrm>
            <a:off x="5285740" y="4295775"/>
            <a:ext cx="3688080" cy="2175510"/>
          </a:xfrm>
          <a:prstGeom prst="rect">
            <a:avLst/>
          </a:prstGeom>
        </p:spPr>
      </p:pic>
      <p:sp>
        <p:nvSpPr>
          <p:cNvPr id="21506" name="Title 1"/>
          <p:cNvSpPr>
            <a:spLocks noGrp="1"/>
          </p:cNvSpPr>
          <p:nvPr>
            <p:ph type="title"/>
          </p:nvPr>
        </p:nvSpPr>
        <p:spPr/>
        <p:txBody>
          <a:bodyPr vert="horz" wrap="square" lIns="91440" tIns="45720" rIns="91440" bIns="45720" anchor="ctr" anchorCtr="0"/>
          <a:lstStyle/>
          <a:p>
            <a:r>
              <a:rPr lang="en-US" altLang="zh-CN" b="1"/>
              <a:t>What is Machine Learning ?</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40</a:t>
            </a:fld>
            <a:endParaRPr lang="en-US" dirty="0">
              <a:latin typeface="Calibri" panose="020F0502020204030204" pitchFamily="-107" charset="0"/>
            </a:endParaRPr>
          </a:p>
        </p:txBody>
      </p:sp>
      <p:sp>
        <p:nvSpPr>
          <p:cNvPr id="3" name="文本框 2"/>
          <p:cNvSpPr txBox="1"/>
          <p:nvPr/>
        </p:nvSpPr>
        <p:spPr>
          <a:xfrm>
            <a:off x="358140" y="907415"/>
            <a:ext cx="8428355" cy="5631180"/>
          </a:xfrm>
          <a:prstGeom prst="rect">
            <a:avLst/>
          </a:prstGeom>
          <a:noFill/>
        </p:spPr>
        <p:txBody>
          <a:bodyPr wrap="square" rtlCol="0">
            <a:spAutoFit/>
          </a:bodyPr>
          <a:lstStyle/>
          <a:p>
            <a:pPr>
              <a:buFont typeface="Arial" panose="020B0604020202020204" pitchFamily="34" charset="0"/>
            </a:pPr>
            <a:r>
              <a:rPr lang="en-US" altLang="zh-CN" sz="2400" dirty="0">
                <a:latin typeface="+mn-lt"/>
                <a:cs typeface="+mn-lt"/>
              </a:rPr>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p>
          <a:p>
            <a:endParaRPr lang="en-US" altLang="zh-CN" sz="2400" dirty="0">
              <a:latin typeface="+mn-lt"/>
              <a:cs typeface="+mn-lt"/>
            </a:endParaRPr>
          </a:p>
          <a:p>
            <a:pPr marL="457200" indent="-457200">
              <a:buFont typeface="Arial" panose="020B0604020202020204" pitchFamily="34" charset="0"/>
              <a:buChar char="•"/>
            </a:pPr>
            <a:r>
              <a:rPr lang="en-US" altLang="zh-CN" sz="2400" dirty="0">
                <a:latin typeface="+mn-lt"/>
                <a:cs typeface="+mn-lt"/>
              </a:rPr>
              <a:t>Supervised learning</a:t>
            </a:r>
          </a:p>
          <a:p>
            <a:r>
              <a:rPr lang="en-US" altLang="zh-CN" sz="2400" dirty="0">
                <a:latin typeface="+mn-lt"/>
                <a:cs typeface="+mn-lt"/>
              </a:rPr>
              <a:t>- Build a mathematical model of a set of data that contains both the inputs and the desired outputs.</a:t>
            </a:r>
          </a:p>
          <a:p>
            <a:endParaRPr lang="en-US" altLang="zh-CN" sz="2400" dirty="0">
              <a:latin typeface="+mn-lt"/>
              <a:cs typeface="+mn-lt"/>
            </a:endParaRPr>
          </a:p>
          <a:p>
            <a:pPr marL="457200" indent="-457200">
              <a:buFont typeface="Arial" panose="020B0604020202020204" pitchFamily="34" charset="0"/>
              <a:buChar char="•"/>
            </a:pPr>
            <a:r>
              <a:rPr lang="en-US" altLang="zh-CN" sz="2400" dirty="0">
                <a:latin typeface="+mn-lt"/>
                <a:cs typeface="+mn-lt"/>
              </a:rPr>
              <a:t>Unsupervised learning</a:t>
            </a:r>
          </a:p>
          <a:p>
            <a:r>
              <a:rPr lang="en-US" altLang="zh-CN" sz="2400" dirty="0">
                <a:latin typeface="+mn-lt"/>
                <a:cs typeface="+mn-lt"/>
              </a:rPr>
              <a:t>-  Take a set of data that contains only</a:t>
            </a:r>
          </a:p>
          <a:p>
            <a:r>
              <a:rPr lang="en-US" altLang="zh-CN" sz="2400" dirty="0">
                <a:latin typeface="+mn-lt"/>
                <a:cs typeface="+mn-lt"/>
              </a:rPr>
              <a:t> inputs, discover patterns in data.</a:t>
            </a:r>
          </a:p>
          <a:p>
            <a:endParaRPr lang="en-US" altLang="zh-CN" sz="2400" dirty="0">
              <a:latin typeface="+mn-lt"/>
              <a:cs typeface="+mn-lt"/>
            </a:endParaRPr>
          </a:p>
          <a:p>
            <a:pPr>
              <a:buFont typeface="Arial" panose="020B0604020202020204" pitchFamily="34" charset="0"/>
            </a:pPr>
            <a:endParaRPr lang="en-US" altLang="zh-CN" sz="2400" dirty="0">
              <a:latin typeface="+mn-lt"/>
              <a:cs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4"/>
          <p:cNvSpPr>
            <a:spLocks noGrp="1"/>
          </p:cNvSpPr>
          <p:nvPr>
            <p:ph type="title"/>
          </p:nvPr>
        </p:nvSpPr>
        <p:spPr/>
        <p:txBody>
          <a:bodyPr vert="horz" wrap="square" lIns="91440" tIns="45720" rIns="91440" bIns="45720" anchor="ctr" anchorCtr="0"/>
          <a:lstStyle/>
          <a:p>
            <a:r>
              <a:rPr lang="en-US" altLang="zh-CN" b="1"/>
              <a:t>Supervised learning</a:t>
            </a:r>
          </a:p>
        </p:txBody>
      </p:sp>
      <p:sp>
        <p:nvSpPr>
          <p:cNvPr id="521221" name="Rectangle 5"/>
          <p:cNvSpPr>
            <a:spLocks noGrp="1" noChangeArrowheads="1"/>
          </p:cNvSpPr>
          <p:nvPr>
            <p:ph idx="1"/>
          </p:nvPr>
        </p:nvSpPr>
        <p:spPr/>
        <p:txBody>
          <a:bodyPr vert="horz" lIns="91440" tIns="45720" rIns="91440" bIns="45720" rtlCol="0"/>
          <a:lstStyle/>
          <a:p>
            <a:pPr>
              <a:lnSpc>
                <a:spcPct val="90000"/>
              </a:lnSpc>
            </a:pPr>
            <a:r>
              <a:rPr lang="en-US" altLang="zh-CN" sz="3000" dirty="0"/>
              <a:t>To learn an unknown </a:t>
            </a:r>
            <a:r>
              <a:rPr lang="en-US" altLang="zh-CN" sz="3000" i="1" dirty="0">
                <a:solidFill>
                  <a:srgbClr val="0000FF"/>
                </a:solidFill>
              </a:rPr>
              <a:t>target function</a:t>
            </a:r>
            <a:r>
              <a:rPr lang="en-US" altLang="zh-CN" sz="3000" dirty="0"/>
              <a:t> </a:t>
            </a:r>
            <a:r>
              <a:rPr lang="en-US" altLang="zh-CN" sz="3000" dirty="0">
                <a:solidFill>
                  <a:srgbClr val="C147B2"/>
                </a:solidFill>
              </a:rPr>
              <a:t>f</a:t>
            </a:r>
            <a:endParaRPr lang="en-US" altLang="zh-CN" sz="3000" dirty="0"/>
          </a:p>
          <a:p>
            <a:pPr>
              <a:lnSpc>
                <a:spcPct val="90000"/>
              </a:lnSpc>
            </a:pPr>
            <a:r>
              <a:rPr lang="en-US" altLang="zh-CN" sz="3000" dirty="0"/>
              <a:t>Input: a </a:t>
            </a:r>
            <a:r>
              <a:rPr lang="en-US" altLang="zh-CN" sz="3000" i="1" dirty="0">
                <a:solidFill>
                  <a:srgbClr val="0000FF"/>
                </a:solidFill>
              </a:rPr>
              <a:t>training set </a:t>
            </a:r>
            <a:r>
              <a:rPr lang="en-US" altLang="zh-CN" sz="3000" dirty="0"/>
              <a:t>of </a:t>
            </a:r>
            <a:r>
              <a:rPr lang="en-US" altLang="zh-CN" sz="3000" i="1" dirty="0">
                <a:solidFill>
                  <a:srgbClr val="0000FF"/>
                </a:solidFill>
              </a:rPr>
              <a:t>labeled examples</a:t>
            </a:r>
            <a:r>
              <a:rPr lang="en-US" altLang="zh-CN" sz="3000" dirty="0"/>
              <a:t> </a:t>
            </a:r>
            <a:r>
              <a:rPr lang="en-US" altLang="zh-CN" sz="3000" dirty="0">
                <a:solidFill>
                  <a:srgbClr val="C147B2"/>
                </a:solidFill>
              </a:rPr>
              <a:t>{(</a:t>
            </a:r>
            <a:r>
              <a:rPr lang="en-US" altLang="zh-CN" sz="3000" dirty="0" err="1">
                <a:solidFill>
                  <a:srgbClr val="C147B2"/>
                </a:solidFill>
              </a:rPr>
              <a:t>x</a:t>
            </a:r>
            <a:r>
              <a:rPr lang="en-US" altLang="zh-CN" sz="3000" baseline="-25000" dirty="0" err="1">
                <a:solidFill>
                  <a:srgbClr val="C147B2"/>
                </a:solidFill>
              </a:rPr>
              <a:t>j</a:t>
            </a:r>
            <a:r>
              <a:rPr lang="en-US" altLang="zh-CN" sz="3000" dirty="0" err="1">
                <a:solidFill>
                  <a:srgbClr val="C147B2"/>
                </a:solidFill>
              </a:rPr>
              <a:t>,y</a:t>
            </a:r>
            <a:r>
              <a:rPr lang="en-US" altLang="zh-CN" sz="3000" baseline="-25000" dirty="0" err="1">
                <a:solidFill>
                  <a:srgbClr val="C147B2"/>
                </a:solidFill>
              </a:rPr>
              <a:t>j</a:t>
            </a:r>
            <a:r>
              <a:rPr lang="en-US" altLang="zh-CN" sz="3000" dirty="0">
                <a:solidFill>
                  <a:srgbClr val="C147B2"/>
                </a:solidFill>
              </a:rPr>
              <a:t>)}</a:t>
            </a:r>
            <a:r>
              <a:rPr lang="en-US" altLang="zh-CN" sz="3000" dirty="0"/>
              <a:t>        where </a:t>
            </a:r>
            <a:r>
              <a:rPr lang="en-US" altLang="zh-CN" sz="3000" dirty="0">
                <a:solidFill>
                  <a:srgbClr val="C147B2"/>
                </a:solidFill>
              </a:rPr>
              <a:t> </a:t>
            </a:r>
            <a:r>
              <a:rPr lang="en-US" altLang="zh-CN" sz="3000" dirty="0" err="1">
                <a:solidFill>
                  <a:srgbClr val="C147B2"/>
                </a:solidFill>
              </a:rPr>
              <a:t>y</a:t>
            </a:r>
            <a:r>
              <a:rPr lang="en-US" altLang="zh-CN" sz="3000" baseline="-25000" dirty="0" err="1">
                <a:solidFill>
                  <a:srgbClr val="C147B2"/>
                </a:solidFill>
              </a:rPr>
              <a:t>j</a:t>
            </a:r>
            <a:r>
              <a:rPr lang="en-US" altLang="zh-CN" sz="3000" baseline="-25000" dirty="0">
                <a:solidFill>
                  <a:srgbClr val="C147B2"/>
                </a:solidFill>
              </a:rPr>
              <a:t> </a:t>
            </a:r>
            <a:r>
              <a:rPr lang="en-US" altLang="zh-CN" sz="3000" dirty="0">
                <a:solidFill>
                  <a:srgbClr val="C147B2"/>
                </a:solidFill>
              </a:rPr>
              <a:t>= f(</a:t>
            </a:r>
            <a:r>
              <a:rPr lang="en-US" altLang="zh-CN" sz="3000" dirty="0" err="1">
                <a:solidFill>
                  <a:srgbClr val="C147B2"/>
                </a:solidFill>
              </a:rPr>
              <a:t>x</a:t>
            </a:r>
            <a:r>
              <a:rPr lang="en-US" altLang="zh-CN" sz="3000" baseline="-25000" dirty="0" err="1">
                <a:solidFill>
                  <a:srgbClr val="C147B2"/>
                </a:solidFill>
              </a:rPr>
              <a:t>j</a:t>
            </a:r>
            <a:r>
              <a:rPr lang="en-US" altLang="zh-CN" sz="3000" dirty="0">
                <a:solidFill>
                  <a:srgbClr val="C147B2"/>
                </a:solidFill>
              </a:rPr>
              <a:t>)</a:t>
            </a:r>
          </a:p>
          <a:p>
            <a:pPr lvl="2">
              <a:lnSpc>
                <a:spcPct val="90000"/>
              </a:lnSpc>
            </a:pPr>
            <a:r>
              <a:rPr lang="en-US" altLang="zh-CN" sz="2200" dirty="0">
                <a:sym typeface="Symbol" panose="05050102010706020507" pitchFamily="-107" charset="2"/>
              </a:rPr>
              <a:t>Classification: </a:t>
            </a:r>
            <a:r>
              <a:rPr lang="en-US" altLang="zh-CN" sz="2200" dirty="0" err="1">
                <a:sym typeface="Symbol" panose="05050102010706020507" pitchFamily="-107" charset="2"/>
              </a:rPr>
              <a:t>y</a:t>
            </a:r>
            <a:r>
              <a:rPr lang="en-US" altLang="zh-CN" sz="2200" baseline="-25000" dirty="0" err="1">
                <a:sym typeface="Symbol" panose="05050102010706020507" pitchFamily="-107" charset="2"/>
              </a:rPr>
              <a:t>j</a:t>
            </a:r>
            <a:r>
              <a:rPr lang="en-US" altLang="zh-CN" sz="2200" dirty="0">
                <a:sym typeface="Symbol" panose="05050102010706020507" pitchFamily="-107" charset="2"/>
              </a:rPr>
              <a:t> is categorical, e.g. topic</a:t>
            </a:r>
          </a:p>
          <a:p>
            <a:pPr lvl="2">
              <a:lnSpc>
                <a:spcPct val="90000"/>
              </a:lnSpc>
            </a:pPr>
            <a:r>
              <a:rPr lang="en-US" altLang="zh-CN" sz="2200" dirty="0">
                <a:sym typeface="Symbol" panose="05050102010706020507" pitchFamily="-107" charset="2"/>
              </a:rPr>
              <a:t>Regression: </a:t>
            </a:r>
            <a:r>
              <a:rPr lang="en-US" altLang="zh-CN" sz="2200" dirty="0" err="1">
                <a:sym typeface="Symbol" panose="05050102010706020507" pitchFamily="-107" charset="2"/>
              </a:rPr>
              <a:t>y</a:t>
            </a:r>
            <a:r>
              <a:rPr lang="en-US" altLang="zh-CN" sz="2200" baseline="-25000" dirty="0" err="1">
                <a:sym typeface="Symbol" panose="05050102010706020507" pitchFamily="-107" charset="2"/>
              </a:rPr>
              <a:t>j</a:t>
            </a:r>
            <a:r>
              <a:rPr lang="en-US" altLang="zh-CN" sz="2200" dirty="0">
                <a:sym typeface="Symbol" panose="05050102010706020507" pitchFamily="-107" charset="2"/>
              </a:rPr>
              <a:t> is continuous, e.g. temperature, income</a:t>
            </a:r>
          </a:p>
          <a:p>
            <a:pPr lvl="2">
              <a:lnSpc>
                <a:spcPct val="90000"/>
              </a:lnSpc>
            </a:pPr>
            <a:r>
              <a:rPr lang="en-US" altLang="zh-CN" sz="2200" dirty="0">
                <a:sym typeface="Symbol" panose="05050102010706020507" pitchFamily="-107" charset="2"/>
              </a:rPr>
              <a:t>Ranking: </a:t>
            </a:r>
            <a:r>
              <a:rPr lang="en-US" altLang="zh-CN" sz="2200" dirty="0" err="1">
                <a:sym typeface="Symbol" panose="05050102010706020507" pitchFamily="-107" charset="2"/>
              </a:rPr>
              <a:t>y</a:t>
            </a:r>
            <a:r>
              <a:rPr lang="en-US" altLang="zh-CN" sz="2200" baseline="-25000" dirty="0" err="1">
                <a:sym typeface="Symbol" panose="05050102010706020507" pitchFamily="-107" charset="2"/>
              </a:rPr>
              <a:t>j</a:t>
            </a:r>
            <a:r>
              <a:rPr lang="en-US" altLang="zh-CN" sz="2200" dirty="0">
                <a:sym typeface="Symbol" panose="05050102010706020507" pitchFamily="-107" charset="2"/>
              </a:rPr>
              <a:t> is </a:t>
            </a:r>
            <a:r>
              <a:rPr lang="en-US" altLang="zh-CN" sz="2200" dirty="0" err="1">
                <a:sym typeface="Symbol" panose="05050102010706020507" pitchFamily="-107" charset="2"/>
              </a:rPr>
              <a:t>ordial</a:t>
            </a:r>
            <a:endParaRPr lang="en-US" altLang="zh-CN" sz="2200" dirty="0"/>
          </a:p>
          <a:p>
            <a:pPr>
              <a:lnSpc>
                <a:spcPct val="90000"/>
              </a:lnSpc>
            </a:pPr>
            <a:r>
              <a:rPr lang="en-US" altLang="zh-CN" sz="3000" dirty="0"/>
              <a:t>Output: </a:t>
            </a:r>
            <a:r>
              <a:rPr lang="en-US" altLang="zh-CN" sz="3000" i="1" dirty="0">
                <a:solidFill>
                  <a:srgbClr val="0000FF"/>
                </a:solidFill>
              </a:rPr>
              <a:t>hypothesis</a:t>
            </a:r>
            <a:r>
              <a:rPr lang="en-US" altLang="zh-CN" sz="3000" dirty="0"/>
              <a:t> </a:t>
            </a:r>
            <a:r>
              <a:rPr lang="en-US" altLang="zh-CN" sz="3000" dirty="0">
                <a:solidFill>
                  <a:srgbClr val="C147B2"/>
                </a:solidFill>
              </a:rPr>
              <a:t>h</a:t>
            </a:r>
            <a:r>
              <a:rPr lang="en-US" altLang="zh-CN" sz="3000" dirty="0"/>
              <a:t> </a:t>
            </a:r>
            <a:r>
              <a:rPr lang="en-US" altLang="zh-CN" sz="3000" dirty="0">
                <a:sym typeface="Symbol" panose="05050102010706020507" pitchFamily="-107" charset="2"/>
              </a:rPr>
              <a:t>that is “close” to </a:t>
            </a:r>
            <a:r>
              <a:rPr lang="en-US" altLang="zh-CN" sz="3000" dirty="0">
                <a:solidFill>
                  <a:srgbClr val="C147B2"/>
                </a:solidFill>
                <a:sym typeface="Symbol" panose="05050102010706020507" pitchFamily="-107" charset="2"/>
              </a:rPr>
              <a:t>f</a:t>
            </a:r>
            <a:r>
              <a:rPr lang="en-US" altLang="zh-CN" sz="3000" dirty="0">
                <a:solidFill>
                  <a:srgbClr val="000000"/>
                </a:solidFill>
                <a:sym typeface="Symbol" panose="05050102010706020507" pitchFamily="-107" charset="2"/>
              </a:rPr>
              <a:t>, i.e., predicts well on unseen examples (“</a:t>
            </a:r>
            <a:r>
              <a:rPr lang="en-US" altLang="zh-CN" sz="3000" i="1" dirty="0">
                <a:solidFill>
                  <a:srgbClr val="0000FF"/>
                </a:solidFill>
                <a:sym typeface="Symbol" panose="05050102010706020507" pitchFamily="-107" charset="2"/>
              </a:rPr>
              <a:t>test set</a:t>
            </a:r>
            <a:r>
              <a:rPr lang="en-US" altLang="zh-CN" sz="3000" dirty="0">
                <a:solidFill>
                  <a:srgbClr val="000000"/>
                </a:solidFill>
                <a:sym typeface="Symbol" panose="05050102010706020507" pitchFamily="-107" charset="2"/>
              </a:rPr>
              <a:t>”)</a:t>
            </a:r>
            <a:endParaRPr lang="en-US" altLang="zh-CN" sz="3000" dirty="0">
              <a:sym typeface="Symbol" panose="05050102010706020507" pitchFamily="-107" charset="2"/>
            </a:endParaRPr>
          </a:p>
          <a:p>
            <a:pPr>
              <a:lnSpc>
                <a:spcPct val="90000"/>
              </a:lnSpc>
            </a:pPr>
            <a:r>
              <a:rPr lang="en-US" altLang="zh-CN" sz="3000" dirty="0"/>
              <a:t>Many possible hypothesis families for </a:t>
            </a:r>
            <a:r>
              <a:rPr lang="en-US" altLang="zh-CN" sz="3000" dirty="0">
                <a:solidFill>
                  <a:srgbClr val="C147B2"/>
                </a:solidFill>
              </a:rPr>
              <a:t>h</a:t>
            </a:r>
            <a:endParaRPr lang="en-US" altLang="zh-CN" sz="3000" dirty="0"/>
          </a:p>
          <a:p>
            <a:pPr lvl="1">
              <a:lnSpc>
                <a:spcPct val="90000"/>
              </a:lnSpc>
            </a:pPr>
            <a:r>
              <a:rPr lang="en-US" altLang="zh-CN" sz="2600" dirty="0"/>
              <a:t>Linear models, logistic regression, neural networks, decision trees, examples (nearest-neighbor), grammars, kernelized separators, </a:t>
            </a:r>
            <a:r>
              <a:rPr lang="en-US" altLang="zh-CN" sz="2600" dirty="0" err="1"/>
              <a:t>etc</a:t>
            </a:r>
            <a:r>
              <a:rPr lang="en-US" altLang="zh-CN" sz="2600" dirty="0"/>
              <a:t> </a:t>
            </a:r>
          </a:p>
          <a:p>
            <a:pPr lvl="1">
              <a:lnSpc>
                <a:spcPct val="90000"/>
              </a:lnSpc>
            </a:pPr>
            <a:endParaRPr lang="en-US" altLang="zh-CN" sz="2600" dirty="0"/>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41</a:t>
            </a:fld>
            <a:endParaRPr lang="en-US" dirty="0">
              <a:latin typeface="Calibri" panose="020F0502020204030204" pitchFamily="-107"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602" y="1718560"/>
          <a:ext cx="8762998" cy="3478961"/>
        </p:xfrm>
        <a:graphic>
          <a:graphicData uri="http://schemas.openxmlformats.org/drawingml/2006/table">
            <a:tbl>
              <a:tblPr/>
              <a:tblGrid>
                <a:gridCol w="668364">
                  <a:extLst>
                    <a:ext uri="{9D8B030D-6E8A-4147-A177-3AD203B41FA5}">
                      <a16:colId xmlns:a16="http://schemas.microsoft.com/office/drawing/2014/main" val="20000"/>
                    </a:ext>
                  </a:extLst>
                </a:gridCol>
                <a:gridCol w="816890">
                  <a:extLst>
                    <a:ext uri="{9D8B030D-6E8A-4147-A177-3AD203B41FA5}">
                      <a16:colId xmlns:a16="http://schemas.microsoft.com/office/drawing/2014/main" val="20001"/>
                    </a:ext>
                  </a:extLst>
                </a:gridCol>
                <a:gridCol w="965415">
                  <a:extLst>
                    <a:ext uri="{9D8B030D-6E8A-4147-A177-3AD203B41FA5}">
                      <a16:colId xmlns:a16="http://schemas.microsoft.com/office/drawing/2014/main" val="20002"/>
                    </a:ext>
                  </a:extLst>
                </a:gridCol>
                <a:gridCol w="965415">
                  <a:extLst>
                    <a:ext uri="{9D8B030D-6E8A-4147-A177-3AD203B41FA5}">
                      <a16:colId xmlns:a16="http://schemas.microsoft.com/office/drawing/2014/main" val="20003"/>
                    </a:ext>
                  </a:extLst>
                </a:gridCol>
                <a:gridCol w="816890">
                  <a:extLst>
                    <a:ext uri="{9D8B030D-6E8A-4147-A177-3AD203B41FA5}">
                      <a16:colId xmlns:a16="http://schemas.microsoft.com/office/drawing/2014/main" val="20004"/>
                    </a:ext>
                  </a:extLst>
                </a:gridCol>
                <a:gridCol w="888259">
                  <a:extLst>
                    <a:ext uri="{9D8B030D-6E8A-4147-A177-3AD203B41FA5}">
                      <a16:colId xmlns:a16="http://schemas.microsoft.com/office/drawing/2014/main" val="20005"/>
                    </a:ext>
                  </a:extLst>
                </a:gridCol>
                <a:gridCol w="596995">
                  <a:extLst>
                    <a:ext uri="{9D8B030D-6E8A-4147-A177-3AD203B41FA5}">
                      <a16:colId xmlns:a16="http://schemas.microsoft.com/office/drawing/2014/main" val="20006"/>
                    </a:ext>
                  </a:extLst>
                </a:gridCol>
                <a:gridCol w="581702">
                  <a:extLst>
                    <a:ext uri="{9D8B030D-6E8A-4147-A177-3AD203B41FA5}">
                      <a16:colId xmlns:a16="http://schemas.microsoft.com/office/drawing/2014/main" val="20007"/>
                    </a:ext>
                  </a:extLst>
                </a:gridCol>
                <a:gridCol w="682831">
                  <a:extLst>
                    <a:ext uri="{9D8B030D-6E8A-4147-A177-3AD203B41FA5}">
                      <a16:colId xmlns:a16="http://schemas.microsoft.com/office/drawing/2014/main" val="20008"/>
                    </a:ext>
                  </a:extLst>
                </a:gridCol>
                <a:gridCol w="666297">
                  <a:extLst>
                    <a:ext uri="{9D8B030D-6E8A-4147-A177-3AD203B41FA5}">
                      <a16:colId xmlns:a16="http://schemas.microsoft.com/office/drawing/2014/main" val="20009"/>
                    </a:ext>
                  </a:extLst>
                </a:gridCol>
                <a:gridCol w="1113940">
                  <a:extLst>
                    <a:ext uri="{9D8B030D-6E8A-4147-A177-3AD203B41FA5}">
                      <a16:colId xmlns:a16="http://schemas.microsoft.com/office/drawing/2014/main" val="20010"/>
                    </a:ext>
                  </a:extLst>
                </a:gridCol>
              </a:tblGrid>
              <a:tr h="685800">
                <a:tc>
                  <a:txBody>
                    <a:bodyPr/>
                    <a:lstStyle/>
                    <a:p>
                      <a:pPr algn="ctr" fontAlgn="b"/>
                      <a:r>
                        <a:rPr lang="en-SG" sz="1500" b="1" i="0" u="none" strike="noStrike" dirty="0">
                          <a:solidFill>
                            <a:srgbClr val="000000"/>
                          </a:solidFill>
                          <a:latin typeface="Calibri" panose="020F0502020204030204"/>
                        </a:rPr>
                        <a:t>id number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Clump Thickness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Uniformity of Cell Size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Uniformity of Cell Shape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Marginal Adhesion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Single Epithelial Cell Size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Bare Nuclei</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Bland Chromatin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Normal Nucleoli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500" b="1" i="0" u="none" strike="noStrike" dirty="0">
                          <a:solidFill>
                            <a:srgbClr val="000000"/>
                          </a:solidFill>
                          <a:latin typeface="Calibri" panose="020F0502020204030204"/>
                        </a:rPr>
                        <a:t>Mitoses</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SG" sz="1600" b="1" i="0" u="none" strike="noStrike" dirty="0">
                          <a:solidFill>
                            <a:srgbClr val="FF0000"/>
                          </a:solidFill>
                          <a:latin typeface="Calibri" panose="020F0502020204030204"/>
                        </a:rPr>
                        <a:t>Class: (2 for benign, 4 for malignant)</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5800">
                <a:tc>
                  <a:txBody>
                    <a:bodyPr/>
                    <a:lstStyle/>
                    <a:p>
                      <a:pPr algn="l" rtl="0" fontAlgn="b">
                        <a:buClr>
                          <a:srgbClr val="000000"/>
                        </a:buClr>
                        <a:buSzPts val="1100"/>
                        <a:buFont typeface="Arial" panose="020B0604020202020204"/>
                        <a:buNone/>
                      </a:pPr>
                      <a:r>
                        <a:rPr lang="en-US" sz="1600" b="0" i="0" u="none" strike="noStrike" dirty="0">
                          <a:solidFill>
                            <a:schemeClr val="tx1"/>
                          </a:solidFill>
                          <a:latin typeface="Arial" panose="020B0604020202020204"/>
                        </a:rPr>
                        <a:t>ID1</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5</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FF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5800">
                <a:tc>
                  <a:txBody>
                    <a:bodyPr/>
                    <a:lstStyle/>
                    <a:p>
                      <a:pPr algn="l" rtl="0" fontAlgn="b">
                        <a:buClr>
                          <a:srgbClr val="000000"/>
                        </a:buClr>
                        <a:buSzPts val="1100"/>
                        <a:buFont typeface="Arial" panose="020B0604020202020204"/>
                        <a:buNone/>
                      </a:pPr>
                      <a:r>
                        <a:rPr lang="en-US" sz="1600" b="0" i="0" u="none" strike="noStrike" dirty="0">
                          <a:solidFill>
                            <a:schemeClr val="tx1"/>
                          </a:solidFill>
                          <a:latin typeface="Arial" panose="020B0604020202020204"/>
                        </a:rPr>
                        <a:t>ID2</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5</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4</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4</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5</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7</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FF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5800">
                <a:tc>
                  <a:txBody>
                    <a:bodyPr/>
                    <a:lstStyle/>
                    <a:p>
                      <a:pPr algn="l" rtl="0" fontAlgn="b">
                        <a:buClr>
                          <a:srgbClr val="000000"/>
                        </a:buClr>
                        <a:buSzPts val="1100"/>
                        <a:buFont typeface="Arial" panose="020B0604020202020204"/>
                        <a:buNone/>
                      </a:pPr>
                      <a:r>
                        <a:rPr lang="en-US" sz="1600" b="0" i="0" u="none" strike="noStrike" dirty="0">
                          <a:solidFill>
                            <a:schemeClr val="tx1"/>
                          </a:solidFill>
                          <a:latin typeface="Arial" panose="020B0604020202020204"/>
                        </a:rPr>
                        <a:t>ID3</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FF0000"/>
                          </a:solidFill>
                          <a:latin typeface="Calibri" panose="020F0502020204030204"/>
                        </a:rPr>
                        <a:t>4</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5800">
                <a:tc>
                  <a:txBody>
                    <a:bodyPr/>
                    <a:lstStyle/>
                    <a:p>
                      <a:pPr algn="l" rtl="0" fontAlgn="b">
                        <a:buClr>
                          <a:srgbClr val="000000"/>
                        </a:buClr>
                        <a:buSzPts val="1100"/>
                        <a:buFont typeface="Arial" panose="020B0604020202020204"/>
                        <a:buNone/>
                      </a:pPr>
                      <a:r>
                        <a:rPr lang="en-US" sz="1600" b="0" i="0" u="none" strike="noStrike" dirty="0">
                          <a:solidFill>
                            <a:schemeClr val="tx1"/>
                          </a:solidFill>
                          <a:latin typeface="Arial" panose="020B0604020202020204"/>
                        </a:rPr>
                        <a:t>ID4</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8</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8</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a:solidFill>
                            <a:srgbClr val="000000"/>
                          </a:solidFill>
                          <a:latin typeface="Calibri" panose="020F0502020204030204"/>
                        </a:rPr>
                        <a:t>7</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9</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7</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SG" sz="1600" b="0" i="0" u="none" strike="noStrike" dirty="0">
                          <a:solidFill>
                            <a:srgbClr val="FF0000"/>
                          </a:solidFill>
                          <a:latin typeface="Calibri" panose="020F0502020204030204"/>
                        </a:rPr>
                        <a:t>4</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Left Brace 4"/>
          <p:cNvSpPr/>
          <p:nvPr/>
        </p:nvSpPr>
        <p:spPr bwMode="auto">
          <a:xfrm rot="5400000">
            <a:off x="4762500" y="-2510540"/>
            <a:ext cx="381000" cy="807720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SG" sz="2400" b="0" i="0" u="none" strike="noStrike" cap="none" normalizeH="0" baseline="0">
              <a:ln>
                <a:noFill/>
              </a:ln>
              <a:solidFill>
                <a:schemeClr val="tx1"/>
              </a:solidFill>
              <a:effectLst/>
              <a:latin typeface="Times" pitchFamily="1" charset="0"/>
            </a:endParaRPr>
          </a:p>
        </p:txBody>
      </p:sp>
      <p:sp>
        <p:nvSpPr>
          <p:cNvPr id="6" name="TextBox 5"/>
          <p:cNvSpPr txBox="1"/>
          <p:nvPr/>
        </p:nvSpPr>
        <p:spPr>
          <a:xfrm>
            <a:off x="4267200" y="909935"/>
            <a:ext cx="1414170" cy="461665"/>
          </a:xfrm>
          <a:prstGeom prst="rect">
            <a:avLst/>
          </a:prstGeom>
          <a:solidFill>
            <a:srgbClr val="3333FF"/>
          </a:solid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Attributes</a:t>
            </a:r>
            <a:endParaRPr lang="en-SG" dirty="0"/>
          </a:p>
        </p:txBody>
      </p:sp>
      <p:sp>
        <p:nvSpPr>
          <p:cNvPr id="7" name="Rectangle 6"/>
          <p:cNvSpPr/>
          <p:nvPr/>
        </p:nvSpPr>
        <p:spPr>
          <a:xfrm>
            <a:off x="0" y="5300980"/>
            <a:ext cx="9985375" cy="1676400"/>
          </a:xfrm>
          <a:prstGeom prst="rect">
            <a:avLst/>
          </a:prstGeom>
        </p:spPr>
        <p:txBody>
          <a:bodyPr wrap="square">
            <a:spAutoFit/>
          </a:bodyPr>
          <a:lstStyle/>
          <a:p>
            <a:pPr marL="342900" indent="-342900">
              <a:lnSpc>
                <a:spcPct val="90000"/>
              </a:lnSpc>
              <a:spcBef>
                <a:spcPts val="1200"/>
              </a:spcBef>
              <a:spcAft>
                <a:spcPts val="600"/>
              </a:spcAft>
            </a:pPr>
            <a:r>
              <a:rPr lang="en-US" sz="2000" dirty="0"/>
              <a:t>Find a </a:t>
            </a:r>
            <a:r>
              <a:rPr lang="en-US" sz="2000" i="1" dirty="0">
                <a:solidFill>
                  <a:srgbClr val="CC0000"/>
                </a:solidFill>
              </a:rPr>
              <a:t>model</a:t>
            </a:r>
            <a:r>
              <a:rPr lang="en-US" sz="2000" dirty="0"/>
              <a:t>  for class attribute as a function of the values of other attributes.</a:t>
            </a:r>
          </a:p>
          <a:p>
            <a:pPr marL="342900" indent="-342900">
              <a:spcBef>
                <a:spcPts val="0"/>
              </a:spcBef>
              <a:spcAft>
                <a:spcPts val="1200"/>
              </a:spcAft>
            </a:pPr>
            <a:r>
              <a:rPr lang="en-US" sz="2000" b="1" dirty="0"/>
              <a:t>    </a:t>
            </a:r>
            <a:r>
              <a:rPr lang="en-US" sz="2000" b="1" i="1" dirty="0"/>
              <a:t>f </a:t>
            </a:r>
            <a:r>
              <a:rPr lang="en-US" sz="2000" dirty="0"/>
              <a:t>(Clump Thickness, Uniformity of Cell Size, …, Mitoses) = </a:t>
            </a:r>
            <a:r>
              <a:rPr lang="en-US" sz="2000" b="1" dirty="0"/>
              <a:t>Class</a:t>
            </a:r>
          </a:p>
          <a:p>
            <a:pPr marL="342900" indent="-342900">
              <a:spcBef>
                <a:spcPts val="0"/>
              </a:spcBef>
              <a:spcAft>
                <a:spcPts val="1200"/>
              </a:spcAft>
            </a:pPr>
            <a:r>
              <a:rPr lang="en-US" sz="2000" b="1" i="1" dirty="0"/>
              <a:t>        f</a:t>
            </a:r>
            <a:r>
              <a:rPr lang="en-US" sz="2000" b="1" dirty="0"/>
              <a:t>(4, 6, 5, 6, 8, 9, 2, 4)=?</a:t>
            </a:r>
          </a:p>
          <a:p>
            <a:pPr marL="342900" indent="-342900">
              <a:spcBef>
                <a:spcPts val="0"/>
              </a:spcBef>
              <a:spcAft>
                <a:spcPts val="1200"/>
              </a:spcAft>
            </a:pPr>
            <a:endParaRPr lang="en-US" sz="2000" b="1" dirty="0"/>
          </a:p>
        </p:txBody>
      </p:sp>
      <p:sp>
        <p:nvSpPr>
          <p:cNvPr id="3" name="Rectangle 2"/>
          <p:cNvSpPr/>
          <p:nvPr/>
        </p:nvSpPr>
        <p:spPr bwMode="auto">
          <a:xfrm>
            <a:off x="7896807" y="1539921"/>
            <a:ext cx="1138335" cy="3683839"/>
          </a:xfrm>
          <a:prstGeom prst="rect">
            <a:avLst/>
          </a:prstGeom>
          <a:solidFill>
            <a:schemeClr val="accent2">
              <a:alpha val="23000"/>
            </a:schemeClr>
          </a:solidFill>
          <a:ln w="38100" cap="flat" cmpd="sng" algn="ctr">
            <a:solidFill>
              <a:schemeClr val="tx1"/>
            </a:solidFill>
            <a:prstDash val="dash"/>
            <a:miter lim="800000"/>
            <a:headEnd type="none" w="med" len="med"/>
            <a:tailEnd type="none" w="med" len="med"/>
          </a:ln>
          <a:effectLst/>
        </p:spPr>
        <p:txBody>
          <a:bodyPr vert="horz" wrap="square" lIns="91408" tIns="45703" rIns="91408" bIns="45703"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SG" sz="2400" b="0" i="0" u="none" strike="noStrike" cap="none" normalizeH="0" baseline="0">
              <a:ln>
                <a:noFill/>
              </a:ln>
              <a:solidFill>
                <a:schemeClr val="tx1"/>
              </a:solidFill>
              <a:effectLst/>
              <a:latin typeface="Times New Roman" panose="02020603050405020304" pitchFamily="-107" charset="0"/>
              <a:ea typeface="宋体" panose="02010600030101010101" pitchFamily="2" charset="-122"/>
            </a:endParaRPr>
          </a:p>
        </p:txBody>
      </p:sp>
      <p:sp>
        <p:nvSpPr>
          <p:cNvPr id="10" name="Rectangle 9"/>
          <p:cNvSpPr/>
          <p:nvPr/>
        </p:nvSpPr>
        <p:spPr>
          <a:xfrm>
            <a:off x="304800" y="6123389"/>
            <a:ext cx="8686800" cy="408856"/>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solidFill>
                  <a:srgbClr val="FF0000"/>
                </a:solidFill>
              </a:rPr>
              <a:t>A test example</a:t>
            </a:r>
          </a:p>
        </p:txBody>
      </p:sp>
      <p:sp>
        <p:nvSpPr>
          <p:cNvPr id="11" name="Rectangle 10"/>
          <p:cNvSpPr/>
          <p:nvPr/>
        </p:nvSpPr>
        <p:spPr>
          <a:xfrm>
            <a:off x="154222" y="1511937"/>
            <a:ext cx="8989778" cy="3788815"/>
          </a:xfrm>
          <a:prstGeom prst="rect">
            <a:avLst/>
          </a:prstGeom>
          <a:solidFill>
            <a:srgbClr val="0070C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rgbClr val="FF0000"/>
                </a:solidFill>
              </a:rPr>
              <a:t>Training Examples</a:t>
            </a:r>
          </a:p>
        </p:txBody>
      </p:sp>
      <p:sp>
        <p:nvSpPr>
          <p:cNvPr id="12" name="TextBox 11"/>
          <p:cNvSpPr txBox="1"/>
          <p:nvPr/>
        </p:nvSpPr>
        <p:spPr>
          <a:xfrm>
            <a:off x="7617286" y="444886"/>
            <a:ext cx="1537600" cy="461665"/>
          </a:xfrm>
          <a:prstGeom prst="rect">
            <a:avLst/>
          </a:prstGeom>
          <a:solidFill>
            <a:srgbClr val="3333FF"/>
          </a:solid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dirty="0"/>
              <a:t>Predictive</a:t>
            </a:r>
            <a:endParaRPr lang="en-SG" dirty="0"/>
          </a:p>
        </p:txBody>
      </p:sp>
      <p:cxnSp>
        <p:nvCxnSpPr>
          <p:cNvPr id="14" name="Straight Arrow Connector 13"/>
          <p:cNvCxnSpPr/>
          <p:nvPr/>
        </p:nvCxnSpPr>
        <p:spPr bwMode="auto">
          <a:xfrm>
            <a:off x="8487744" y="906551"/>
            <a:ext cx="0" cy="605386"/>
          </a:xfrm>
          <a:prstGeom prst="straightConnector1">
            <a:avLst/>
          </a:prstGeom>
          <a:ln>
            <a:headEnd type="none" w="med" len="med"/>
            <a:tailEnd type="arrow"/>
          </a:ln>
        </p:spPr>
        <p:style>
          <a:lnRef idx="3">
            <a:schemeClr val="accent6"/>
          </a:lnRef>
          <a:fillRef idx="0">
            <a:schemeClr val="accent6"/>
          </a:fillRef>
          <a:effectRef idx="2">
            <a:schemeClr val="accent6"/>
          </a:effectRef>
          <a:fontRef idx="minor">
            <a:schemeClr val="tx1"/>
          </a:fontRef>
        </p:style>
      </p:cxnSp>
      <p:sp>
        <p:nvSpPr>
          <p:cNvPr id="9" name="标题 8"/>
          <p:cNvSpPr>
            <a:spLocks noGrp="1"/>
          </p:cNvSpPr>
          <p:nvPr>
            <p:ph type="title"/>
          </p:nvPr>
        </p:nvSpPr>
        <p:spPr/>
        <p:txBody>
          <a:bodyPr/>
          <a:lstStyle/>
          <a:p>
            <a:r>
              <a:rPr lang="en-US" altLang="zh-CN" b="1" dirty="0">
                <a:sym typeface="+mn-ea"/>
              </a:rPr>
              <a:t>Example: classification</a:t>
            </a:r>
          </a:p>
        </p:txBody>
      </p:sp>
      <p:sp>
        <p:nvSpPr>
          <p:cNvPr id="8" name="灯片编号占位符 7"/>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42</a:t>
            </a:fld>
            <a:endParaRPr lang="en-US" dirty="0">
              <a:latin typeface="Calibri" panose="020F0502020204030204" pitchFamily="-107"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3214"/>
    </mc:Choice>
    <mc:Fallback xmlns="">
      <p:transition spd="slow" advTm="1732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ldLvl="0" animBg="1"/>
      <p:bldP spid="10" grpId="0" bldLvl="0" animBg="1"/>
      <p:bldP spid="11" grpId="0" bldLvl="0" animBg="1"/>
      <p:bldP spid="12"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184"/>
            <a:ext cx="9448800" cy="1081668"/>
          </a:xfrm>
        </p:spPr>
        <p:txBody>
          <a:bodyPr>
            <a:normAutofit fontScale="90000"/>
          </a:bodyPr>
          <a:lstStyle/>
          <a:p>
            <a:r>
              <a:rPr lang="en-SG" altLang="zh-CN" sz="3800" b="1" dirty="0"/>
              <a:t>Example: Watermelon Ripeness Determination</a:t>
            </a:r>
            <a:endParaRPr lang="en-SG" sz="3800" b="1" dirty="0"/>
          </a:p>
        </p:txBody>
      </p:sp>
      <p:sp>
        <p:nvSpPr>
          <p:cNvPr id="5" name="TextBox 4"/>
          <p:cNvSpPr txBox="1"/>
          <p:nvPr/>
        </p:nvSpPr>
        <p:spPr>
          <a:xfrm>
            <a:off x="5409583" y="914400"/>
            <a:ext cx="3734417" cy="3539430"/>
          </a:xfrm>
          <a:prstGeom prst="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spcAft>
                <a:spcPts val="600"/>
              </a:spcAft>
            </a:pPr>
            <a:r>
              <a:rPr lang="en-SG" altLang="zh-CN" sz="2000" dirty="0"/>
              <a:t>We go to supermarket to buy a watermelon. Which one is a good one? You use the model in your brain to predict.  Perhaps you will use size, colour, shape </a:t>
            </a:r>
            <a:r>
              <a:rPr lang="en-US" altLang="zh-CN" sz="2000" dirty="0"/>
              <a:t>root,</a:t>
            </a:r>
            <a:r>
              <a:rPr lang="en-SG" altLang="zh-CN" sz="2000" dirty="0"/>
              <a:t> and </a:t>
            </a:r>
            <a:r>
              <a:rPr lang="en-SG" sz="2000" dirty="0"/>
              <a:t>acoustic signal</a:t>
            </a:r>
            <a:r>
              <a:rPr lang="en-SG" altLang="zh-CN" sz="2000" dirty="0"/>
              <a:t>. If your model is not accurate, you cannot find good ones</a:t>
            </a:r>
            <a:r>
              <a:rPr lang="zh-CN" altLang="en-US" sz="2000" dirty="0">
                <a:sym typeface="Wingdings" panose="05000000000000000000" pitchFamily="2" charset="2"/>
              </a:rPr>
              <a:t> </a:t>
            </a:r>
            <a:r>
              <a:rPr lang="en-SG" altLang="zh-CN" sz="2000" dirty="0">
                <a:sym typeface="Wingdings" panose="05000000000000000000" pitchFamily="2" charset="2"/>
              </a:rPr>
              <a:t>The reason could be the quality of your sensors, less training data etc. The sales guy could be much more accurate.</a:t>
            </a:r>
            <a:endParaRPr lang="en-SG" sz="2000" dirty="0"/>
          </a:p>
        </p:txBody>
      </p:sp>
      <p:sp>
        <p:nvSpPr>
          <p:cNvPr id="7" name="TextBox 6"/>
          <p:cNvSpPr txBox="1"/>
          <p:nvPr/>
        </p:nvSpPr>
        <p:spPr>
          <a:xfrm>
            <a:off x="4699635" y="4535170"/>
            <a:ext cx="4420235" cy="2245360"/>
          </a:xfrm>
          <a:prstGeom prst="rect">
            <a:avLst/>
          </a:prstGeom>
          <a:solidFill>
            <a:schemeClr val="accent3">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spcAft>
                <a:spcPts val="600"/>
              </a:spcAft>
            </a:pPr>
            <a:r>
              <a:rPr lang="en-SG" altLang="zh-CN" sz="2000" dirty="0"/>
              <a:t>If we have many training data and quality sensors, we can build a very accurate model using </a:t>
            </a:r>
            <a:r>
              <a:rPr lang="en-US" altLang="en-SG" sz="2000" dirty="0"/>
              <a:t>machine learning</a:t>
            </a:r>
            <a:r>
              <a:rPr lang="en-SG" altLang="zh-CN" sz="2000" dirty="0"/>
              <a:t>. In addition, we could learn rules/insights, e.g. which feature is the most important one and which two could be used together to build a better model</a:t>
            </a:r>
            <a:endParaRPr lang="en-SG" sz="2000" dirty="0"/>
          </a:p>
        </p:txBody>
      </p:sp>
      <p:sp>
        <p:nvSpPr>
          <p:cNvPr id="4" name="Rectangle 3"/>
          <p:cNvSpPr/>
          <p:nvPr/>
        </p:nvSpPr>
        <p:spPr>
          <a:xfrm>
            <a:off x="36830" y="4585970"/>
            <a:ext cx="4588510" cy="135763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SG" altLang="zh-CN" sz="2000" dirty="0">
                <a:solidFill>
                  <a:schemeClr val="bg1"/>
                </a:solidFill>
              </a:rPr>
              <a:t>There are 3 normal features and 1 target feature. This is a binary classification problem. Objective is to learn an accurate model to help us to pick good watermelon</a:t>
            </a:r>
            <a:endParaRPr lang="en-SG" sz="2000" dirty="0">
              <a:solidFill>
                <a:schemeClr val="bg1"/>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059" b="9861"/>
          <a:stretch>
            <a:fillRect/>
          </a:stretch>
        </p:blipFill>
        <p:spPr>
          <a:xfrm>
            <a:off x="3611535" y="990600"/>
            <a:ext cx="1746277" cy="3508840"/>
          </a:xfrm>
          <a:prstGeom prst="rect">
            <a:avLst/>
          </a:prstGeom>
        </p:spPr>
      </p:pic>
      <p:sp>
        <p:nvSpPr>
          <p:cNvPr id="10" name="Rectangle 9"/>
          <p:cNvSpPr/>
          <p:nvPr/>
        </p:nvSpPr>
        <p:spPr>
          <a:xfrm>
            <a:off x="3611536" y="2000251"/>
            <a:ext cx="524696" cy="428625"/>
          </a:xfrm>
          <a:prstGeom prst="rect">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12" name="Rectangle 11"/>
          <p:cNvSpPr/>
          <p:nvPr/>
        </p:nvSpPr>
        <p:spPr>
          <a:xfrm>
            <a:off x="3611535" y="3347457"/>
            <a:ext cx="346102" cy="428625"/>
          </a:xfrm>
          <a:prstGeom prst="rect">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9" name="Rectangle 8"/>
          <p:cNvSpPr/>
          <p:nvPr/>
        </p:nvSpPr>
        <p:spPr>
          <a:xfrm>
            <a:off x="128428" y="1039963"/>
            <a:ext cx="3321037" cy="461665"/>
          </a:xfrm>
          <a:prstGeom prst="rect">
            <a:avLst/>
          </a:prstGeom>
          <a:solidFill>
            <a:schemeClr val="tx2">
              <a:lumMod val="75000"/>
            </a:schemeClr>
          </a:solidFill>
        </p:spPr>
        <p:style>
          <a:lnRef idx="0">
            <a:schemeClr val="accent1"/>
          </a:lnRef>
          <a:fillRef idx="3">
            <a:schemeClr val="accent1"/>
          </a:fillRef>
          <a:effectRef idx="3">
            <a:schemeClr val="accent1"/>
          </a:effectRef>
          <a:fontRef idx="minor">
            <a:schemeClr val="lt1"/>
          </a:fontRef>
        </p:style>
        <p:txBody>
          <a:bodyPr wrap="none">
            <a:spAutoFit/>
          </a:bodyPr>
          <a:lstStyle/>
          <a:p>
            <a:pPr algn="ctr"/>
            <a:r>
              <a:rPr lang="en-SG" altLang="zh-CN" b="1" dirty="0">
                <a:solidFill>
                  <a:schemeClr val="bg1"/>
                </a:solidFill>
              </a:rPr>
              <a:t>Watermelon Training set</a:t>
            </a:r>
            <a:endParaRPr lang="en-US" altLang="zh-CN" b="1" dirty="0">
              <a:solidFill>
                <a:schemeClr val="bg1"/>
              </a:solidFill>
            </a:endParaRPr>
          </a:p>
        </p:txBody>
      </p:sp>
      <p:pic>
        <p:nvPicPr>
          <p:cNvPr id="129026" name="Picture 2" descr="https://www.researchgate.net/profile/Wei_Zeng13/publication/257458277/figure/fig1/AS:614112430137346@1523427221005/nternal-view-comparison-between-ripe-left-and-unripe-right-watermelo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6195" y="3505200"/>
            <a:ext cx="1923388" cy="10241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p:cNvGraphicFramePr>
            <a:graphicFrameLocks noGrp="1"/>
          </p:cNvGraphicFramePr>
          <p:nvPr/>
        </p:nvGraphicFramePr>
        <p:xfrm>
          <a:off x="55018" y="2000251"/>
          <a:ext cx="3504746" cy="2310469"/>
        </p:xfrm>
        <a:graphic>
          <a:graphicData uri="http://schemas.openxmlformats.org/drawingml/2006/table">
            <a:tbl>
              <a:tblPr firstRow="1" firstCol="1" bandRow="1">
                <a:tableStyleId>{5C22544A-7EE6-4342-B048-85BDC9FD1C3A}</a:tableStyleId>
              </a:tblPr>
              <a:tblGrid>
                <a:gridCol w="349689">
                  <a:extLst>
                    <a:ext uri="{9D8B030D-6E8A-4147-A177-3AD203B41FA5}">
                      <a16:colId xmlns:a16="http://schemas.microsoft.com/office/drawing/2014/main" val="20000"/>
                    </a:ext>
                  </a:extLst>
                </a:gridCol>
                <a:gridCol w="556621">
                  <a:extLst>
                    <a:ext uri="{9D8B030D-6E8A-4147-A177-3AD203B41FA5}">
                      <a16:colId xmlns:a16="http://schemas.microsoft.com/office/drawing/2014/main" val="20001"/>
                    </a:ext>
                  </a:extLst>
                </a:gridCol>
                <a:gridCol w="1113241">
                  <a:extLst>
                    <a:ext uri="{9D8B030D-6E8A-4147-A177-3AD203B41FA5}">
                      <a16:colId xmlns:a16="http://schemas.microsoft.com/office/drawing/2014/main" val="20002"/>
                    </a:ext>
                  </a:extLst>
                </a:gridCol>
                <a:gridCol w="649609">
                  <a:extLst>
                    <a:ext uri="{9D8B030D-6E8A-4147-A177-3AD203B41FA5}">
                      <a16:colId xmlns:a16="http://schemas.microsoft.com/office/drawing/2014/main" val="20003"/>
                    </a:ext>
                  </a:extLst>
                </a:gridCol>
                <a:gridCol w="835586">
                  <a:extLst>
                    <a:ext uri="{9D8B030D-6E8A-4147-A177-3AD203B41FA5}">
                      <a16:colId xmlns:a16="http://schemas.microsoft.com/office/drawing/2014/main" val="20004"/>
                    </a:ext>
                  </a:extLst>
                </a:gridCol>
              </a:tblGrid>
              <a:tr h="514349">
                <a:tc>
                  <a:txBody>
                    <a:bodyPr/>
                    <a:lstStyle/>
                    <a:p>
                      <a:pPr algn="ctr">
                        <a:lnSpc>
                          <a:spcPct val="115000"/>
                        </a:lnSpc>
                        <a:spcAft>
                          <a:spcPts val="0"/>
                        </a:spcAft>
                      </a:pPr>
                      <a:r>
                        <a:rPr lang="en-SG" sz="1300" dirty="0">
                          <a:effectLst/>
                        </a:rPr>
                        <a:t>ID</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err="1">
                          <a:effectLst/>
                        </a:rPr>
                        <a:t>Color</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Shape of Root </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Sound</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altLang="zh-CN" sz="1400" dirty="0"/>
                        <a:t>Ripeness</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0"/>
                  </a:ext>
                </a:extLst>
              </a:tr>
              <a:tr h="449030">
                <a:tc>
                  <a:txBody>
                    <a:bodyPr/>
                    <a:lstStyle/>
                    <a:p>
                      <a:pPr algn="ctr">
                        <a:lnSpc>
                          <a:spcPct val="115000"/>
                        </a:lnSpc>
                        <a:spcAft>
                          <a:spcPts val="0"/>
                        </a:spcAft>
                      </a:pPr>
                      <a:r>
                        <a:rPr lang="en-SG" sz="1300" dirty="0">
                          <a:effectLst/>
                          <a:latin typeface="Calibri" panose="020F0502020204030204"/>
                          <a:ea typeface="宋体" panose="02010600030101010101" pitchFamily="2" charset="-122"/>
                          <a:cs typeface="Times New Roman" panose="02020603050405020304"/>
                        </a:rPr>
                        <a:t>1</a:t>
                      </a:r>
                    </a:p>
                  </a:txBody>
                  <a:tcPr marL="68580" marR="68580" marT="0" marB="0"/>
                </a:tc>
                <a:tc>
                  <a:txBody>
                    <a:bodyPr/>
                    <a:lstStyle/>
                    <a:p>
                      <a:pPr algn="ctr">
                        <a:lnSpc>
                          <a:spcPct val="115000"/>
                        </a:lnSpc>
                        <a:spcAft>
                          <a:spcPts val="0"/>
                        </a:spcAft>
                      </a:pPr>
                      <a:r>
                        <a:rPr lang="en-SG" sz="1300" dirty="0">
                          <a:effectLst/>
                        </a:rPr>
                        <a:t>Green </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Curl</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Dull</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a:effectLst/>
                        </a:rPr>
                        <a:t>Y</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r h="449030">
                <a:tc>
                  <a:txBody>
                    <a:bodyPr/>
                    <a:lstStyle/>
                    <a:p>
                      <a:pPr algn="ctr">
                        <a:lnSpc>
                          <a:spcPct val="115000"/>
                        </a:lnSpc>
                        <a:spcAft>
                          <a:spcPts val="0"/>
                        </a:spcAft>
                      </a:pPr>
                      <a:r>
                        <a:rPr lang="en-SG" sz="1300">
                          <a:effectLst/>
                        </a:rPr>
                        <a:t>2</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a:effectLst/>
                        </a:rPr>
                        <a:t>Black</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Curl</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Dull</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a:effectLst/>
                        </a:rPr>
                        <a:t>Y</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2"/>
                  </a:ext>
                </a:extLst>
              </a:tr>
              <a:tr h="449030">
                <a:tc>
                  <a:txBody>
                    <a:bodyPr/>
                    <a:lstStyle/>
                    <a:p>
                      <a:pPr algn="ctr">
                        <a:lnSpc>
                          <a:spcPct val="115000"/>
                        </a:lnSpc>
                        <a:spcAft>
                          <a:spcPts val="0"/>
                        </a:spcAft>
                      </a:pPr>
                      <a:r>
                        <a:rPr lang="en-SG" sz="1300">
                          <a:effectLst/>
                        </a:rPr>
                        <a:t>3</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a:effectLst/>
                        </a:rPr>
                        <a:t>Green</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Stiff</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crisp</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N</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3"/>
                  </a:ext>
                </a:extLst>
              </a:tr>
              <a:tr h="449030">
                <a:tc>
                  <a:txBody>
                    <a:bodyPr/>
                    <a:lstStyle/>
                    <a:p>
                      <a:pPr algn="ctr">
                        <a:lnSpc>
                          <a:spcPct val="115000"/>
                        </a:lnSpc>
                        <a:spcAft>
                          <a:spcPts val="0"/>
                        </a:spcAft>
                      </a:pPr>
                      <a:r>
                        <a:rPr lang="en-SG" sz="1300">
                          <a:effectLst/>
                        </a:rPr>
                        <a:t>4</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a:effectLst/>
                        </a:rPr>
                        <a:t>Black</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Stiff</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a:effectLst/>
                        </a:rPr>
                        <a:t>Dull</a:t>
                      </a:r>
                      <a:endParaRPr lang="en-SG" sz="13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ctr">
                        <a:lnSpc>
                          <a:spcPct val="115000"/>
                        </a:lnSpc>
                        <a:spcAft>
                          <a:spcPts val="0"/>
                        </a:spcAft>
                      </a:pPr>
                      <a:r>
                        <a:rPr lang="en-SG" sz="1300" dirty="0">
                          <a:effectLst/>
                        </a:rPr>
                        <a:t>N</a:t>
                      </a:r>
                      <a:endParaRPr lang="en-SG" sz="13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4"/>
                  </a:ext>
                </a:extLst>
              </a:tr>
            </a:tbl>
          </a:graphicData>
        </a:graphic>
      </p:graphicFrame>
      <p:sp>
        <p:nvSpPr>
          <p:cNvPr id="13" name="Rectangle 12"/>
          <p:cNvSpPr/>
          <p:nvPr/>
        </p:nvSpPr>
        <p:spPr>
          <a:xfrm>
            <a:off x="75712" y="6128657"/>
            <a:ext cx="4458868" cy="526437"/>
          </a:xfrm>
          <a:prstGeom prst="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r>
              <a:rPr lang="en-US" altLang="zh-CN" sz="2000" dirty="0">
                <a:solidFill>
                  <a:schemeClr val="bg1"/>
                </a:solidFill>
              </a:rPr>
              <a:t>Perhaps to build a mobile app to make $</a:t>
            </a:r>
            <a:endParaRPr lang="en-SG" sz="2000" dirty="0">
              <a:solidFill>
                <a:schemeClr val="bg1"/>
              </a:solidFill>
            </a:endParaRPr>
          </a:p>
        </p:txBody>
      </p:sp>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43</a:t>
            </a:fld>
            <a:endParaRPr lang="en-US" dirty="0">
              <a:latin typeface="Calibri" panose="020F0502020204030204" pitchFamily="-107"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4" grpId="0" bldLvl="0" animBg="1"/>
      <p:bldP spid="1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85800" y="228600"/>
            <a:ext cx="7772400" cy="762000"/>
          </a:xfrm>
        </p:spPr>
        <p:txBody>
          <a:bodyPr/>
          <a:lstStyle/>
          <a:p>
            <a:pPr eaLnBrk="1" hangingPunct="1"/>
            <a:r>
              <a:rPr lang="en-US" b="1" dirty="0">
                <a:latin typeface="+mn-lt"/>
                <a:ea typeface="Verdana" panose="020B0604030504040204" pitchFamily="84" charset="0"/>
                <a:cs typeface="+mn-lt"/>
              </a:rPr>
              <a:t>Classification Example</a:t>
            </a:r>
          </a:p>
        </p:txBody>
      </p:sp>
      <p:graphicFrame>
        <p:nvGraphicFramePr>
          <p:cNvPr id="1026" name="Object 3"/>
          <p:cNvGraphicFramePr>
            <a:graphicFrameLocks noChangeAspect="1"/>
          </p:cNvGraphicFramePr>
          <p:nvPr/>
        </p:nvGraphicFramePr>
        <p:xfrm>
          <a:off x="291886" y="2330516"/>
          <a:ext cx="3565525" cy="3687763"/>
        </p:xfrm>
        <a:graphic>
          <a:graphicData uri="http://schemas.openxmlformats.org/presentationml/2006/ole">
            <mc:AlternateContent xmlns:mc="http://schemas.openxmlformats.org/markup-compatibility/2006">
              <mc:Choice xmlns:v="urn:schemas-microsoft-com:vml" Requires="v">
                <p:oleObj name="Document" r:id="rId2" imgW="5408930" imgH="5778500" progId="Word.Document.8">
                  <p:embed/>
                </p:oleObj>
              </mc:Choice>
              <mc:Fallback>
                <p:oleObj name="Document" r:id="rId2" imgW="5408930" imgH="5778500" progId="Word.Document.8">
                  <p:embed/>
                  <p:pic>
                    <p:nvPicPr>
                      <p:cNvPr id="0"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86" y="2330516"/>
                        <a:ext cx="3565525" cy="368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 Box 4"/>
          <p:cNvSpPr txBox="1">
            <a:spLocks noChangeArrowheads="1"/>
          </p:cNvSpPr>
          <p:nvPr/>
        </p:nvSpPr>
        <p:spPr bwMode="auto">
          <a:xfrm rot="-2416809">
            <a:off x="792137" y="1628200"/>
            <a:ext cx="1425370" cy="400099"/>
          </a:xfrm>
          <a:prstGeom prst="rect">
            <a:avLst/>
          </a:prstGeom>
          <a:noFill/>
          <a:ln w="12700">
            <a:noFill/>
            <a:miter lim="800000"/>
          </a:ln>
        </p:spPr>
        <p:txBody>
          <a:bodyPr wrap="none" lIns="91430" tIns="45715" rIns="91430" bIns="45715">
            <a:spAutoFit/>
          </a:bodyPr>
          <a:lstStyle/>
          <a:p>
            <a:pPr marL="342900" indent="-342900" algn="ctr">
              <a:spcBef>
                <a:spcPct val="20000"/>
              </a:spcBef>
              <a:buClr>
                <a:schemeClr val="accent2"/>
              </a:buClr>
              <a:buSzPct val="75000"/>
            </a:pPr>
            <a:r>
              <a:rPr lang="en-US" sz="2000" dirty="0">
                <a:solidFill>
                  <a:srgbClr val="006600"/>
                </a:solidFill>
                <a:latin typeface="Arial" panose="020B0604020202020204" pitchFamily="34" charset="0"/>
              </a:rPr>
              <a:t>categorical</a:t>
            </a:r>
            <a:endParaRPr lang="en-US" sz="2000" dirty="0">
              <a:solidFill>
                <a:schemeClr val="bg2"/>
              </a:solidFill>
              <a:latin typeface="Arial" panose="020B0604020202020204" pitchFamily="34" charset="0"/>
            </a:endParaRPr>
          </a:p>
        </p:txBody>
      </p:sp>
      <p:sp>
        <p:nvSpPr>
          <p:cNvPr id="1030" name="Text Box 5"/>
          <p:cNvSpPr txBox="1">
            <a:spLocks noChangeArrowheads="1"/>
          </p:cNvSpPr>
          <p:nvPr/>
        </p:nvSpPr>
        <p:spPr bwMode="auto">
          <a:xfrm rot="-2416809">
            <a:off x="1629310" y="1701907"/>
            <a:ext cx="1300336" cy="369322"/>
          </a:xfrm>
          <a:prstGeom prst="rect">
            <a:avLst/>
          </a:prstGeom>
          <a:noFill/>
          <a:ln w="12700">
            <a:noFill/>
            <a:miter lim="800000"/>
          </a:ln>
        </p:spPr>
        <p:txBody>
          <a:bodyPr wrap="none" lIns="91430" tIns="45715" rIns="91430" bIns="45715">
            <a:spAutoFit/>
          </a:bodyPr>
          <a:lstStyle/>
          <a:p>
            <a:pPr marL="342900" indent="-342900" algn="ctr">
              <a:spcBef>
                <a:spcPct val="20000"/>
              </a:spcBef>
              <a:buClr>
                <a:schemeClr val="accent2"/>
              </a:buClr>
              <a:buSzPct val="75000"/>
            </a:pPr>
            <a:r>
              <a:rPr lang="en-US" sz="1800" dirty="0">
                <a:solidFill>
                  <a:srgbClr val="006600"/>
                </a:solidFill>
                <a:latin typeface="Arial" panose="020B0604020202020204" pitchFamily="34" charset="0"/>
              </a:rPr>
              <a:t>categorical</a:t>
            </a:r>
            <a:endParaRPr lang="en-US" sz="1800" dirty="0">
              <a:solidFill>
                <a:schemeClr val="bg2"/>
              </a:solidFill>
              <a:latin typeface="Arial" panose="020B0604020202020204" pitchFamily="34" charset="0"/>
            </a:endParaRPr>
          </a:p>
        </p:txBody>
      </p:sp>
      <p:sp>
        <p:nvSpPr>
          <p:cNvPr id="1031" name="Text Box 6"/>
          <p:cNvSpPr txBox="1">
            <a:spLocks noChangeArrowheads="1"/>
          </p:cNvSpPr>
          <p:nvPr/>
        </p:nvSpPr>
        <p:spPr bwMode="auto">
          <a:xfrm rot="-2416809">
            <a:off x="2414286" y="1690243"/>
            <a:ext cx="1300336" cy="369322"/>
          </a:xfrm>
          <a:prstGeom prst="rect">
            <a:avLst/>
          </a:prstGeom>
          <a:noFill/>
          <a:ln w="12700">
            <a:noFill/>
            <a:miter lim="800000"/>
          </a:ln>
        </p:spPr>
        <p:txBody>
          <a:bodyPr wrap="none" lIns="91430" tIns="45715" rIns="91430" bIns="45715">
            <a:spAutoFit/>
          </a:bodyPr>
          <a:lstStyle/>
          <a:p>
            <a:pPr marL="342900" indent="-342900" algn="ctr">
              <a:spcBef>
                <a:spcPct val="20000"/>
              </a:spcBef>
              <a:buClr>
                <a:schemeClr val="accent2"/>
              </a:buClr>
              <a:buSzPct val="75000"/>
            </a:pPr>
            <a:r>
              <a:rPr lang="en-US" sz="1800" dirty="0">
                <a:solidFill>
                  <a:srgbClr val="006600"/>
                </a:solidFill>
                <a:latin typeface="Arial" panose="020B0604020202020204" pitchFamily="34" charset="0"/>
              </a:rPr>
              <a:t>continuous</a:t>
            </a:r>
            <a:endParaRPr lang="en-US" sz="1800" dirty="0">
              <a:solidFill>
                <a:schemeClr val="bg2"/>
              </a:solidFill>
              <a:latin typeface="Arial" panose="020B0604020202020204" pitchFamily="34" charset="0"/>
            </a:endParaRPr>
          </a:p>
        </p:txBody>
      </p:sp>
      <p:sp>
        <p:nvSpPr>
          <p:cNvPr id="1032" name="Text Box 7"/>
          <p:cNvSpPr txBox="1">
            <a:spLocks noChangeArrowheads="1"/>
          </p:cNvSpPr>
          <p:nvPr/>
        </p:nvSpPr>
        <p:spPr bwMode="auto">
          <a:xfrm rot="-2416809">
            <a:off x="3191001" y="1883852"/>
            <a:ext cx="710431" cy="369322"/>
          </a:xfrm>
          <a:prstGeom prst="rect">
            <a:avLst/>
          </a:prstGeom>
          <a:noFill/>
          <a:ln w="12700">
            <a:noFill/>
            <a:miter lim="800000"/>
          </a:ln>
        </p:spPr>
        <p:txBody>
          <a:bodyPr wrap="none" lIns="91430" tIns="45715" rIns="91430" bIns="45715">
            <a:spAutoFit/>
          </a:bodyPr>
          <a:lstStyle/>
          <a:p>
            <a:pPr marL="342900" indent="-342900" algn="ctr">
              <a:spcBef>
                <a:spcPct val="20000"/>
              </a:spcBef>
              <a:buClr>
                <a:schemeClr val="accent2"/>
              </a:buClr>
              <a:buSzPct val="75000"/>
            </a:pPr>
            <a:r>
              <a:rPr lang="en-US" sz="1800" dirty="0">
                <a:solidFill>
                  <a:srgbClr val="006600"/>
                </a:solidFill>
                <a:latin typeface="Arial" panose="020B0604020202020204" pitchFamily="34" charset="0"/>
              </a:rPr>
              <a:t>class</a:t>
            </a:r>
            <a:endParaRPr lang="en-US" sz="1800" dirty="0">
              <a:solidFill>
                <a:schemeClr val="bg2"/>
              </a:solidFill>
              <a:latin typeface="Arial" panose="020B0604020202020204" pitchFamily="34" charset="0"/>
            </a:endParaRPr>
          </a:p>
        </p:txBody>
      </p:sp>
      <p:graphicFrame>
        <p:nvGraphicFramePr>
          <p:cNvPr id="1027" name="Object 8"/>
          <p:cNvGraphicFramePr>
            <a:graphicFrameLocks noChangeAspect="1"/>
          </p:cNvGraphicFramePr>
          <p:nvPr/>
        </p:nvGraphicFramePr>
        <p:xfrm>
          <a:off x="4393772" y="2316227"/>
          <a:ext cx="2994025" cy="2646362"/>
        </p:xfrm>
        <a:graphic>
          <a:graphicData uri="http://schemas.openxmlformats.org/presentationml/2006/ole">
            <mc:AlternateContent xmlns:mc="http://schemas.openxmlformats.org/markup-compatibility/2006">
              <mc:Choice xmlns:v="urn:schemas-microsoft-com:vml" Requires="v">
                <p:oleObj name="Document" r:id="rId4" imgW="4617720" imgH="4097020" progId="Word.Document.8">
                  <p:embed/>
                </p:oleObj>
              </mc:Choice>
              <mc:Fallback>
                <p:oleObj name="Document" r:id="rId4" imgW="4617720" imgH="4097020" progId="Word.Document.8">
                  <p:embed/>
                  <p:pic>
                    <p:nvPicPr>
                      <p:cNvPr id="0" name="Picture 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3772" y="2316227"/>
                        <a:ext cx="2994025" cy="2646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9"/>
          <p:cNvGrpSpPr/>
          <p:nvPr/>
        </p:nvGrpSpPr>
        <p:grpSpPr bwMode="auto">
          <a:xfrm>
            <a:off x="7721514" y="3993696"/>
            <a:ext cx="990600" cy="879461"/>
            <a:chOff x="4944" y="2736"/>
            <a:chExt cx="624" cy="432"/>
          </a:xfrm>
        </p:grpSpPr>
        <p:sp>
          <p:nvSpPr>
            <p:cNvPr id="1046" name="AutoShape 10"/>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ln>
          </p:spPr>
          <p:txBody>
            <a:bodyPr wrap="none" anchor="ctr"/>
            <a:lstStyle/>
            <a:p>
              <a:endParaRPr lang="en-SG"/>
            </a:p>
          </p:txBody>
        </p:sp>
        <p:sp>
          <p:nvSpPr>
            <p:cNvPr id="1047" name="Text Box 11"/>
            <p:cNvSpPr txBox="1">
              <a:spLocks noChangeArrowheads="1"/>
            </p:cNvSpPr>
            <p:nvPr/>
          </p:nvSpPr>
          <p:spPr bwMode="auto">
            <a:xfrm>
              <a:off x="5053" y="2856"/>
              <a:ext cx="411" cy="290"/>
            </a:xfrm>
            <a:prstGeom prst="rect">
              <a:avLst/>
            </a:prstGeom>
            <a:solidFill>
              <a:srgbClr val="CCCCFF"/>
            </a:solidFill>
            <a:ln w="12700">
              <a:noFill/>
              <a:miter lim="800000"/>
            </a:ln>
          </p:spPr>
          <p:txBody>
            <a:bodyPr wrap="square">
              <a:spAutoFit/>
            </a:bodyPr>
            <a:lstStyle/>
            <a:p>
              <a:pPr marL="342900" indent="-342900" algn="ctr">
                <a:lnSpc>
                  <a:spcPct val="80000"/>
                </a:lnSpc>
                <a:spcBef>
                  <a:spcPct val="20000"/>
                </a:spcBef>
                <a:buClr>
                  <a:schemeClr val="accent2"/>
                </a:buClr>
                <a:buSzPct val="75000"/>
              </a:pPr>
              <a:r>
                <a:rPr lang="en-US" sz="1800" dirty="0">
                  <a:solidFill>
                    <a:srgbClr val="0000CC"/>
                  </a:solidFill>
                  <a:latin typeface="Arial" panose="020B0604020202020204" pitchFamily="34" charset="0"/>
                </a:rPr>
                <a:t>Test</a:t>
              </a:r>
            </a:p>
            <a:p>
              <a:pPr marL="342900" indent="-342900" algn="ctr">
                <a:lnSpc>
                  <a:spcPct val="80000"/>
                </a:lnSpc>
                <a:spcBef>
                  <a:spcPct val="20000"/>
                </a:spcBef>
                <a:buClr>
                  <a:schemeClr val="accent2"/>
                </a:buClr>
                <a:buSzPct val="75000"/>
              </a:pPr>
              <a:r>
                <a:rPr lang="en-US" sz="1800" dirty="0">
                  <a:solidFill>
                    <a:srgbClr val="0000CC"/>
                  </a:solidFill>
                  <a:latin typeface="Arial" panose="020B0604020202020204" pitchFamily="34" charset="0"/>
                </a:rPr>
                <a:t>Set</a:t>
              </a:r>
              <a:endParaRPr lang="en-US" sz="1800" dirty="0">
                <a:solidFill>
                  <a:schemeClr val="bg2"/>
                </a:solidFill>
                <a:latin typeface="Arial" panose="020B0604020202020204" pitchFamily="34" charset="0"/>
              </a:endParaRPr>
            </a:p>
          </p:txBody>
        </p:sp>
      </p:grpSp>
      <p:sp>
        <p:nvSpPr>
          <p:cNvPr id="1034" name="AutoShape 12"/>
          <p:cNvSpPr>
            <a:spLocks noChangeArrowheads="1"/>
          </p:cNvSpPr>
          <p:nvPr/>
        </p:nvSpPr>
        <p:spPr bwMode="auto">
          <a:xfrm>
            <a:off x="3949486" y="5352564"/>
            <a:ext cx="990600" cy="685800"/>
          </a:xfrm>
          <a:prstGeom prst="can">
            <a:avLst>
              <a:gd name="adj" fmla="val 25056"/>
            </a:avLst>
          </a:prstGeom>
          <a:solidFill>
            <a:schemeClr val="accent2"/>
          </a:solidFill>
          <a:ln w="12700">
            <a:solidFill>
              <a:srgbClr val="0000FF"/>
            </a:solidFill>
            <a:round/>
          </a:ln>
        </p:spPr>
        <p:txBody>
          <a:bodyPr wrap="none" lIns="91430" tIns="45715" rIns="91430" bIns="45715" anchor="ctr"/>
          <a:lstStyle/>
          <a:p>
            <a:endParaRPr lang="en-SG"/>
          </a:p>
        </p:txBody>
      </p:sp>
      <p:sp>
        <p:nvSpPr>
          <p:cNvPr id="1035" name="Text Box 13"/>
          <p:cNvSpPr txBox="1">
            <a:spLocks noChangeArrowheads="1"/>
          </p:cNvSpPr>
          <p:nvPr/>
        </p:nvSpPr>
        <p:spPr bwMode="auto">
          <a:xfrm>
            <a:off x="3897724" y="5500201"/>
            <a:ext cx="1146511" cy="590921"/>
          </a:xfrm>
          <a:prstGeom prst="rect">
            <a:avLst/>
          </a:prstGeom>
          <a:noFill/>
          <a:ln w="12700">
            <a:noFill/>
            <a:miter lim="800000"/>
          </a:ln>
        </p:spPr>
        <p:txBody>
          <a:bodyPr wrap="none" lIns="91430" tIns="45715" rIns="91430" bIns="45715">
            <a:spAutoFit/>
          </a:bodyPr>
          <a:lstStyle/>
          <a:p>
            <a:pPr marL="342900" indent="-342900" algn="ctr">
              <a:lnSpc>
                <a:spcPct val="80000"/>
              </a:lnSpc>
              <a:spcBef>
                <a:spcPct val="20000"/>
              </a:spcBef>
              <a:buClr>
                <a:schemeClr val="accent2"/>
              </a:buClr>
              <a:buSzPct val="75000"/>
            </a:pPr>
            <a:r>
              <a:rPr lang="en-US" sz="1800" b="1" dirty="0">
                <a:solidFill>
                  <a:srgbClr val="FFFFFF"/>
                </a:solidFill>
                <a:latin typeface="Arial" panose="020B0604020202020204" pitchFamily="34" charset="0"/>
              </a:rPr>
              <a:t>Training </a:t>
            </a:r>
          </a:p>
          <a:p>
            <a:pPr marL="342900" indent="-342900" algn="ctr">
              <a:lnSpc>
                <a:spcPct val="80000"/>
              </a:lnSpc>
              <a:spcBef>
                <a:spcPct val="20000"/>
              </a:spcBef>
              <a:buClr>
                <a:schemeClr val="accent2"/>
              </a:buClr>
              <a:buSzPct val="75000"/>
            </a:pPr>
            <a:r>
              <a:rPr lang="en-US" sz="1800" b="1" dirty="0">
                <a:solidFill>
                  <a:srgbClr val="FFFFFF"/>
                </a:solidFill>
                <a:latin typeface="Arial" panose="020B0604020202020204" pitchFamily="34" charset="0"/>
              </a:rPr>
              <a:t>Set</a:t>
            </a:r>
          </a:p>
        </p:txBody>
      </p:sp>
      <p:grpSp>
        <p:nvGrpSpPr>
          <p:cNvPr id="3" name="Group 14"/>
          <p:cNvGrpSpPr/>
          <p:nvPr/>
        </p:nvGrpSpPr>
        <p:grpSpPr bwMode="auto">
          <a:xfrm>
            <a:off x="7499371" y="5500201"/>
            <a:ext cx="1358686" cy="867568"/>
            <a:chOff x="3360" y="2880"/>
            <a:chExt cx="672" cy="415"/>
          </a:xfrm>
        </p:grpSpPr>
        <p:sp>
          <p:nvSpPr>
            <p:cNvPr id="1044" name="AutoShape 15"/>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ln>
          </p:spPr>
          <p:txBody>
            <a:bodyPr wrap="none" anchor="ctr"/>
            <a:lstStyle/>
            <a:p>
              <a:endParaRPr lang="en-SG"/>
            </a:p>
          </p:txBody>
        </p:sp>
        <p:sp>
          <p:nvSpPr>
            <p:cNvPr id="1045" name="Text Box 16"/>
            <p:cNvSpPr txBox="1">
              <a:spLocks noChangeArrowheads="1"/>
            </p:cNvSpPr>
            <p:nvPr/>
          </p:nvSpPr>
          <p:spPr bwMode="auto">
            <a:xfrm>
              <a:off x="3431" y="2978"/>
              <a:ext cx="508" cy="222"/>
            </a:xfrm>
            <a:prstGeom prst="rect">
              <a:avLst/>
            </a:prstGeom>
            <a:noFill/>
            <a:ln w="12700">
              <a:noFill/>
              <a:miter lim="800000"/>
            </a:ln>
          </p:spPr>
          <p:txBody>
            <a:bodyPr wrap="none">
              <a:spAutoFit/>
            </a:bodyPr>
            <a:lstStyle/>
            <a:p>
              <a:pPr marL="342900" indent="-342900" algn="r">
                <a:spcBef>
                  <a:spcPct val="20000"/>
                </a:spcBef>
                <a:buClr>
                  <a:schemeClr val="accent2"/>
                </a:buClr>
                <a:buSzPct val="75000"/>
              </a:pPr>
              <a:r>
                <a:rPr lang="en-US" sz="1800" b="1" dirty="0">
                  <a:solidFill>
                    <a:srgbClr val="CC0000"/>
                  </a:solidFill>
                  <a:latin typeface="Arial" panose="020B0604020202020204" pitchFamily="34" charset="0"/>
                </a:rPr>
                <a:t>Model</a:t>
              </a:r>
              <a:endParaRPr lang="en-US" sz="1800" b="1" dirty="0">
                <a:solidFill>
                  <a:schemeClr val="bg2"/>
                </a:solidFill>
                <a:latin typeface="Arial" panose="020B0604020202020204" pitchFamily="34" charset="0"/>
              </a:endParaRPr>
            </a:p>
          </p:txBody>
        </p:sp>
      </p:grpSp>
      <p:sp>
        <p:nvSpPr>
          <p:cNvPr id="1037" name="AutoShape 17"/>
          <p:cNvSpPr>
            <a:spLocks noChangeArrowheads="1"/>
          </p:cNvSpPr>
          <p:nvPr/>
        </p:nvSpPr>
        <p:spPr bwMode="auto">
          <a:xfrm>
            <a:off x="5406437" y="5231671"/>
            <a:ext cx="1447801" cy="995363"/>
          </a:xfrm>
          <a:prstGeom prst="bevel">
            <a:avLst>
              <a:gd name="adj" fmla="val 12500"/>
            </a:avLst>
          </a:prstGeom>
          <a:solidFill>
            <a:srgbClr val="C0C0C0"/>
          </a:solidFill>
          <a:ln w="12700">
            <a:noFill/>
            <a:miter lim="800000"/>
          </a:ln>
        </p:spPr>
        <p:txBody>
          <a:bodyPr wrap="none" lIns="91430" tIns="45715" rIns="91430" bIns="45715" anchor="ctr"/>
          <a:lstStyle/>
          <a:p>
            <a:endParaRPr lang="en-SG"/>
          </a:p>
        </p:txBody>
      </p:sp>
      <p:sp>
        <p:nvSpPr>
          <p:cNvPr id="1038" name="Text Box 18"/>
          <p:cNvSpPr txBox="1">
            <a:spLocks noChangeArrowheads="1"/>
          </p:cNvSpPr>
          <p:nvPr/>
        </p:nvSpPr>
        <p:spPr bwMode="auto">
          <a:xfrm>
            <a:off x="5562600" y="5394280"/>
            <a:ext cx="1223392" cy="701720"/>
          </a:xfrm>
          <a:prstGeom prst="rect">
            <a:avLst/>
          </a:prstGeom>
          <a:noFill/>
          <a:ln w="12700">
            <a:noFill/>
            <a:miter lim="800000"/>
          </a:ln>
        </p:spPr>
        <p:txBody>
          <a:bodyPr wrap="none" lIns="91430" tIns="45715" rIns="91430" bIns="45715">
            <a:spAutoFit/>
          </a:bodyPr>
          <a:lstStyle/>
          <a:p>
            <a:pPr marL="342900" indent="-342900" algn="ctr">
              <a:spcBef>
                <a:spcPct val="20000"/>
              </a:spcBef>
              <a:buClr>
                <a:schemeClr val="accent2"/>
              </a:buClr>
              <a:buSzPct val="75000"/>
            </a:pPr>
            <a:r>
              <a:rPr lang="en-US" sz="1800" b="1" dirty="0">
                <a:solidFill>
                  <a:srgbClr val="000000"/>
                </a:solidFill>
                <a:latin typeface="Arial" panose="020B0604020202020204" pitchFamily="34" charset="0"/>
              </a:rPr>
              <a:t>Learn </a:t>
            </a:r>
          </a:p>
          <a:p>
            <a:pPr marL="342900" indent="-342900" algn="ctr">
              <a:spcBef>
                <a:spcPct val="20000"/>
              </a:spcBef>
              <a:buClr>
                <a:schemeClr val="accent2"/>
              </a:buClr>
              <a:buSzPct val="75000"/>
            </a:pPr>
            <a:r>
              <a:rPr lang="en-US" sz="1800" b="1" dirty="0">
                <a:solidFill>
                  <a:srgbClr val="000000"/>
                </a:solidFill>
                <a:latin typeface="Arial" panose="020B0604020202020204" pitchFamily="34" charset="0"/>
              </a:rPr>
              <a:t>Classifier</a:t>
            </a:r>
            <a:endParaRPr lang="en-US" sz="1800" b="1" dirty="0">
              <a:solidFill>
                <a:srgbClr val="00E0CB"/>
              </a:solidFill>
              <a:latin typeface="Arial" panose="020B0604020202020204" pitchFamily="34" charset="0"/>
            </a:endParaRPr>
          </a:p>
        </p:txBody>
      </p:sp>
      <p:sp>
        <p:nvSpPr>
          <p:cNvPr id="1039" name="AutoShape 19"/>
          <p:cNvSpPr>
            <a:spLocks noChangeArrowheads="1"/>
          </p:cNvSpPr>
          <p:nvPr/>
        </p:nvSpPr>
        <p:spPr bwMode="auto">
          <a:xfrm>
            <a:off x="4945002" y="5624820"/>
            <a:ext cx="484188" cy="141288"/>
          </a:xfrm>
          <a:prstGeom prst="rightArrow">
            <a:avLst>
              <a:gd name="adj1" fmla="val 50000"/>
              <a:gd name="adj2" fmla="val 85674"/>
            </a:avLst>
          </a:prstGeom>
          <a:solidFill>
            <a:srgbClr val="CC0000"/>
          </a:solidFill>
          <a:ln w="12700">
            <a:solidFill>
              <a:srgbClr val="CC0000"/>
            </a:solidFill>
            <a:miter lim="800000"/>
          </a:ln>
        </p:spPr>
        <p:txBody>
          <a:bodyPr wrap="none" lIns="91430" tIns="45715" rIns="91430" bIns="45715" anchor="ctr"/>
          <a:lstStyle/>
          <a:p>
            <a:endParaRPr lang="en-SG"/>
          </a:p>
        </p:txBody>
      </p:sp>
      <p:sp>
        <p:nvSpPr>
          <p:cNvPr id="1040" name="AutoShape 20"/>
          <p:cNvSpPr>
            <a:spLocks noChangeArrowheads="1"/>
          </p:cNvSpPr>
          <p:nvPr/>
        </p:nvSpPr>
        <p:spPr bwMode="auto">
          <a:xfrm>
            <a:off x="6882221" y="5676044"/>
            <a:ext cx="484188" cy="141288"/>
          </a:xfrm>
          <a:prstGeom prst="rightArrow">
            <a:avLst>
              <a:gd name="adj1" fmla="val 50000"/>
              <a:gd name="adj2" fmla="val 85674"/>
            </a:avLst>
          </a:prstGeom>
          <a:solidFill>
            <a:srgbClr val="CC0000"/>
          </a:solidFill>
          <a:ln w="12700">
            <a:solidFill>
              <a:srgbClr val="CC0000"/>
            </a:solidFill>
            <a:miter lim="800000"/>
          </a:ln>
        </p:spPr>
        <p:txBody>
          <a:bodyPr wrap="none" lIns="91430" tIns="45715" rIns="91430" bIns="45715" anchor="ctr"/>
          <a:lstStyle/>
          <a:p>
            <a:endParaRPr lang="en-SG"/>
          </a:p>
        </p:txBody>
      </p:sp>
      <p:sp>
        <p:nvSpPr>
          <p:cNvPr id="1041" name="AutoShape 21"/>
          <p:cNvSpPr>
            <a:spLocks noChangeArrowheads="1"/>
          </p:cNvSpPr>
          <p:nvPr/>
        </p:nvSpPr>
        <p:spPr bwMode="auto">
          <a:xfrm rot="5400000">
            <a:off x="7926060" y="5157545"/>
            <a:ext cx="657709" cy="152401"/>
          </a:xfrm>
          <a:prstGeom prst="rightArrow">
            <a:avLst>
              <a:gd name="adj1" fmla="val 50000"/>
              <a:gd name="adj2" fmla="val 51302"/>
            </a:avLst>
          </a:prstGeom>
          <a:solidFill>
            <a:srgbClr val="CC0000"/>
          </a:solidFill>
          <a:ln w="12700">
            <a:solidFill>
              <a:srgbClr val="CC0000"/>
            </a:solidFill>
            <a:miter lim="800000"/>
          </a:ln>
        </p:spPr>
        <p:txBody>
          <a:bodyPr wrap="none" lIns="91430" tIns="45715" rIns="91430" bIns="45715" anchor="ctr"/>
          <a:lstStyle/>
          <a:p>
            <a:endParaRPr lang="en-SG"/>
          </a:p>
        </p:txBody>
      </p:sp>
      <p:sp>
        <p:nvSpPr>
          <p:cNvPr id="25" name="Down Arrow 24"/>
          <p:cNvSpPr/>
          <p:nvPr/>
        </p:nvSpPr>
        <p:spPr>
          <a:xfrm rot="18820689">
            <a:off x="3915691" y="4404018"/>
            <a:ext cx="384887" cy="1232539"/>
          </a:xfrm>
          <a:prstGeom prst="downArrow">
            <a:avLst>
              <a:gd name="adj1" fmla="val 31291"/>
              <a:gd name="adj2" fmla="val 50000"/>
            </a:avLst>
          </a:prstGeom>
        </p:spPr>
        <p:style>
          <a:lnRef idx="1">
            <a:schemeClr val="accent1"/>
          </a:lnRef>
          <a:fillRef idx="3">
            <a:schemeClr val="accent1"/>
          </a:fillRef>
          <a:effectRef idx="2">
            <a:schemeClr val="accent1"/>
          </a:effectRef>
          <a:fontRef idx="minor">
            <a:schemeClr val="lt1"/>
          </a:fontRef>
        </p:style>
        <p:txBody>
          <a:bodyPr lIns="102568" tIns="51284" rIns="102568" bIns="51284" rtlCol="0" anchor="ctr"/>
          <a:lstStyle/>
          <a:p>
            <a:pPr algn="ctr"/>
            <a:endParaRPr lang="en-US"/>
          </a:p>
        </p:txBody>
      </p:sp>
      <p:sp>
        <p:nvSpPr>
          <p:cNvPr id="24" name="Down Arrow 23"/>
          <p:cNvSpPr/>
          <p:nvPr/>
        </p:nvSpPr>
        <p:spPr>
          <a:xfrm rot="18595736">
            <a:off x="7684065" y="3024581"/>
            <a:ext cx="384887" cy="1299940"/>
          </a:xfrm>
          <a:prstGeom prst="downArrow">
            <a:avLst>
              <a:gd name="adj1" fmla="val 31291"/>
              <a:gd name="adj2" fmla="val 50000"/>
            </a:avLst>
          </a:prstGeom>
        </p:spPr>
        <p:style>
          <a:lnRef idx="1">
            <a:schemeClr val="accent1"/>
          </a:lnRef>
          <a:fillRef idx="3">
            <a:schemeClr val="accent1"/>
          </a:fillRef>
          <a:effectRef idx="2">
            <a:schemeClr val="accent1"/>
          </a:effectRef>
          <a:fontRef idx="minor">
            <a:schemeClr val="lt1"/>
          </a:fontRef>
        </p:style>
        <p:txBody>
          <a:bodyPr lIns="102568" tIns="51284" rIns="102568" bIns="51284" rtlCol="0" anchor="ctr"/>
          <a:lstStyle/>
          <a:p>
            <a:pPr algn="ctr"/>
            <a:endParaRPr lang="en-US"/>
          </a:p>
        </p:txBody>
      </p:sp>
      <p:sp>
        <p:nvSpPr>
          <p:cNvPr id="26" name="Down Arrow 25"/>
          <p:cNvSpPr/>
          <p:nvPr/>
        </p:nvSpPr>
        <p:spPr>
          <a:xfrm rot="19730635" flipV="1">
            <a:off x="7275157" y="4397683"/>
            <a:ext cx="384887" cy="1161606"/>
          </a:xfrm>
          <a:prstGeom prst="downArrow">
            <a:avLst>
              <a:gd name="adj1" fmla="val 31291"/>
              <a:gd name="adj2" fmla="val 50000"/>
            </a:avLst>
          </a:prstGeom>
        </p:spPr>
        <p:style>
          <a:lnRef idx="1">
            <a:schemeClr val="accent1"/>
          </a:lnRef>
          <a:fillRef idx="3">
            <a:schemeClr val="accent1"/>
          </a:fillRef>
          <a:effectRef idx="2">
            <a:schemeClr val="accent1"/>
          </a:effectRef>
          <a:fontRef idx="minor">
            <a:schemeClr val="lt1"/>
          </a:fontRef>
        </p:style>
        <p:txBody>
          <a:bodyPr lIns="102568" tIns="51284" rIns="102568" bIns="51284" rtlCol="0" anchor="ctr"/>
          <a:lstStyle/>
          <a:p>
            <a:pPr algn="ctr"/>
            <a:endParaRPr lang="en-US"/>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44</a:t>
            </a:fld>
            <a:endParaRPr lang="en-US" dirty="0">
              <a:latin typeface="Calibri" panose="020F0502020204030204" pitchFamily="-107"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p:cNvSpPr>
            <a:spLocks noGrp="1" noChangeArrowheads="1"/>
          </p:cNvSpPr>
          <p:nvPr>
            <p:ph type="title"/>
          </p:nvPr>
        </p:nvSpPr>
        <p:spPr>
          <a:xfrm>
            <a:off x="609600" y="304800"/>
            <a:ext cx="7772400" cy="1143000"/>
          </a:xfrm>
        </p:spPr>
        <p:txBody>
          <a:bodyPr/>
          <a:lstStyle/>
          <a:p>
            <a:r>
              <a:rPr lang="en-US" b="1" dirty="0"/>
              <a:t>Example of a Decision Tree</a:t>
            </a:r>
          </a:p>
        </p:txBody>
      </p:sp>
      <p:sp>
        <p:nvSpPr>
          <p:cNvPr id="2" name="Slide Number Placeholder 1"/>
          <p:cNvSpPr>
            <a:spLocks noGrp="1"/>
          </p:cNvSpPr>
          <p:nvPr>
            <p:ph type="sldNum" sz="quarter" idx="12"/>
          </p:nvPr>
        </p:nvSpPr>
        <p:spPr/>
        <p:txBody>
          <a:bodyPr/>
          <a:lstStyle/>
          <a:p>
            <a:fld id="{D5BBC35B-A44B-4119-B8DA-DE9E3DFADA20}" type="slidenum">
              <a:rPr kumimoji="0" lang="en-US" smtClean="0"/>
              <a:t>45</a:t>
            </a:fld>
            <a:endParaRPr kumimoji="0" lang="en-US"/>
          </a:p>
        </p:txBody>
      </p:sp>
      <p:grpSp>
        <p:nvGrpSpPr>
          <p:cNvPr id="3" name="Group 3"/>
          <p:cNvGrpSpPr/>
          <p:nvPr/>
        </p:nvGrpSpPr>
        <p:grpSpPr bwMode="auto">
          <a:xfrm>
            <a:off x="228600" y="1873250"/>
            <a:ext cx="3587750" cy="4311650"/>
            <a:chOff x="288" y="951"/>
            <a:chExt cx="2260" cy="2716"/>
          </a:xfrm>
        </p:grpSpPr>
        <p:graphicFrame>
          <p:nvGraphicFramePr>
            <p:cNvPr id="42" name="Object 4"/>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name="Document" r:id="rId3" imgW="5403850" imgH="5779135" progId="Word.Document.8">
                    <p:embed/>
                  </p:oleObj>
                </mc:Choice>
                <mc:Fallback>
                  <p:oleObj name="Document" r:id="rId3" imgW="5403850" imgH="5779135"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Text Box 5"/>
            <p:cNvSpPr txBox="1">
              <a:spLocks noChangeArrowheads="1"/>
            </p:cNvSpPr>
            <p:nvPr/>
          </p:nvSpPr>
          <p:spPr bwMode="auto">
            <a:xfrm rot="-2416809">
              <a:off x="672" y="951"/>
              <a:ext cx="792" cy="212"/>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dirty="0">
                  <a:solidFill>
                    <a:srgbClr val="006600"/>
                  </a:solidFill>
                </a:rPr>
                <a:t>categorical</a:t>
              </a:r>
              <a:endParaRPr lang="en-US" sz="1600" dirty="0">
                <a:solidFill>
                  <a:schemeClr val="bg2"/>
                </a:solidFill>
              </a:endParaRPr>
            </a:p>
          </p:txBody>
        </p:sp>
        <p:sp>
          <p:nvSpPr>
            <p:cNvPr id="44" name="Text Box 6"/>
            <p:cNvSpPr txBox="1">
              <a:spLocks noChangeArrowheads="1"/>
            </p:cNvSpPr>
            <p:nvPr/>
          </p:nvSpPr>
          <p:spPr bwMode="auto">
            <a:xfrm rot="-2416809">
              <a:off x="1104" y="951"/>
              <a:ext cx="792" cy="212"/>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dirty="0">
                  <a:solidFill>
                    <a:srgbClr val="006600"/>
                  </a:solidFill>
                </a:rPr>
                <a:t>categorical</a:t>
              </a:r>
              <a:endParaRPr lang="en-US" sz="1600" dirty="0">
                <a:solidFill>
                  <a:schemeClr val="bg2"/>
                </a:solidFill>
              </a:endParaRPr>
            </a:p>
          </p:txBody>
        </p:sp>
        <p:sp>
          <p:nvSpPr>
            <p:cNvPr id="45" name="Text Box 7"/>
            <p:cNvSpPr txBox="1">
              <a:spLocks noChangeArrowheads="1"/>
            </p:cNvSpPr>
            <p:nvPr/>
          </p:nvSpPr>
          <p:spPr bwMode="auto">
            <a:xfrm rot="-2416809">
              <a:off x="1632" y="951"/>
              <a:ext cx="805" cy="212"/>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dirty="0">
                  <a:solidFill>
                    <a:srgbClr val="006600"/>
                  </a:solidFill>
                </a:rPr>
                <a:t>continuous</a:t>
              </a:r>
              <a:endParaRPr lang="en-US" sz="1600" dirty="0">
                <a:solidFill>
                  <a:schemeClr val="bg2"/>
                </a:solidFill>
              </a:endParaRPr>
            </a:p>
          </p:txBody>
        </p:sp>
        <p:sp>
          <p:nvSpPr>
            <p:cNvPr id="46" name="Text Box 8"/>
            <p:cNvSpPr txBox="1">
              <a:spLocks noChangeArrowheads="1"/>
            </p:cNvSpPr>
            <p:nvPr/>
          </p:nvSpPr>
          <p:spPr bwMode="auto">
            <a:xfrm rot="-2416809">
              <a:off x="2112" y="1047"/>
              <a:ext cx="436" cy="212"/>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dirty="0">
                  <a:solidFill>
                    <a:srgbClr val="006600"/>
                  </a:solidFill>
                </a:rPr>
                <a:t>class</a:t>
              </a:r>
              <a:endParaRPr lang="en-US" sz="1600" dirty="0">
                <a:solidFill>
                  <a:schemeClr val="bg2"/>
                </a:solidFill>
              </a:endParaRPr>
            </a:p>
          </p:txBody>
        </p:sp>
      </p:grpSp>
      <p:grpSp>
        <p:nvGrpSpPr>
          <p:cNvPr id="4" name="Group 38"/>
          <p:cNvGrpSpPr/>
          <p:nvPr/>
        </p:nvGrpSpPr>
        <p:grpSpPr>
          <a:xfrm>
            <a:off x="4948238" y="2781300"/>
            <a:ext cx="3890962" cy="2689225"/>
            <a:chOff x="4948238" y="2781300"/>
            <a:chExt cx="3890962" cy="2689225"/>
          </a:xfrm>
        </p:grpSpPr>
        <p:sp>
          <p:nvSpPr>
            <p:cNvPr id="47" name="Line 9"/>
            <p:cNvSpPr>
              <a:spLocks noChangeShapeType="1"/>
            </p:cNvSpPr>
            <p:nvPr/>
          </p:nvSpPr>
          <p:spPr bwMode="auto">
            <a:xfrm>
              <a:off x="6965950" y="4565650"/>
              <a:ext cx="242888" cy="527050"/>
            </a:xfrm>
            <a:prstGeom prst="line">
              <a:avLst/>
            </a:prstGeom>
            <a:noFill/>
            <a:ln w="12700">
              <a:solidFill>
                <a:srgbClr val="000000"/>
              </a:solidFill>
              <a:round/>
              <a:tailEnd type="triangle" w="med" len="med"/>
            </a:ln>
            <a:effectLst/>
          </p:spPr>
          <p:txBody>
            <a:bodyPr wrap="none" anchor="ctr"/>
            <a:lstStyle/>
            <a:p>
              <a:endParaRPr lang="en-US"/>
            </a:p>
          </p:txBody>
        </p:sp>
        <p:sp>
          <p:nvSpPr>
            <p:cNvPr id="48" name="Line 10"/>
            <p:cNvSpPr>
              <a:spLocks noChangeShapeType="1"/>
            </p:cNvSpPr>
            <p:nvPr/>
          </p:nvSpPr>
          <p:spPr bwMode="auto">
            <a:xfrm flipH="1">
              <a:off x="5835650" y="4565650"/>
              <a:ext cx="323850" cy="527050"/>
            </a:xfrm>
            <a:prstGeom prst="line">
              <a:avLst/>
            </a:prstGeom>
            <a:noFill/>
            <a:ln w="12700">
              <a:solidFill>
                <a:srgbClr val="000000"/>
              </a:solidFill>
              <a:round/>
              <a:tailEnd type="triangle" w="med" len="med"/>
            </a:ln>
            <a:effectLst/>
          </p:spPr>
          <p:txBody>
            <a:bodyPr wrap="none" anchor="ctr"/>
            <a:lstStyle/>
            <a:p>
              <a:endParaRPr lang="en-US"/>
            </a:p>
          </p:txBody>
        </p:sp>
        <p:sp>
          <p:nvSpPr>
            <p:cNvPr id="49" name="Line 11"/>
            <p:cNvSpPr>
              <a:spLocks noChangeShapeType="1"/>
            </p:cNvSpPr>
            <p:nvPr/>
          </p:nvSpPr>
          <p:spPr bwMode="auto">
            <a:xfrm flipH="1">
              <a:off x="6481763" y="3771900"/>
              <a:ext cx="403225" cy="528638"/>
            </a:xfrm>
            <a:prstGeom prst="line">
              <a:avLst/>
            </a:prstGeom>
            <a:noFill/>
            <a:ln w="12700">
              <a:solidFill>
                <a:srgbClr val="000000"/>
              </a:solidFill>
              <a:round/>
              <a:tailEnd type="triangle" w="med" len="med"/>
            </a:ln>
            <a:effectLst/>
          </p:spPr>
          <p:txBody>
            <a:bodyPr wrap="none" anchor="ctr"/>
            <a:lstStyle/>
            <a:p>
              <a:endParaRPr lang="en-US"/>
            </a:p>
          </p:txBody>
        </p:sp>
        <p:sp>
          <p:nvSpPr>
            <p:cNvPr id="50" name="Line 12"/>
            <p:cNvSpPr>
              <a:spLocks noChangeShapeType="1"/>
            </p:cNvSpPr>
            <p:nvPr/>
          </p:nvSpPr>
          <p:spPr bwMode="auto">
            <a:xfrm>
              <a:off x="7693025" y="3771900"/>
              <a:ext cx="484188" cy="528638"/>
            </a:xfrm>
            <a:prstGeom prst="line">
              <a:avLst/>
            </a:prstGeom>
            <a:noFill/>
            <a:ln w="12700">
              <a:solidFill>
                <a:srgbClr val="000000"/>
              </a:solidFill>
              <a:round/>
              <a:tailEnd type="triangle" w="med" len="med"/>
            </a:ln>
            <a:effectLst/>
          </p:spPr>
          <p:txBody>
            <a:bodyPr wrap="none" anchor="ctr"/>
            <a:lstStyle/>
            <a:p>
              <a:endParaRPr lang="en-US"/>
            </a:p>
          </p:txBody>
        </p:sp>
        <p:sp>
          <p:nvSpPr>
            <p:cNvPr id="51" name="Line 13"/>
            <p:cNvSpPr>
              <a:spLocks noChangeShapeType="1"/>
            </p:cNvSpPr>
            <p:nvPr/>
          </p:nvSpPr>
          <p:spPr bwMode="auto">
            <a:xfrm>
              <a:off x="6643688" y="3044825"/>
              <a:ext cx="565150" cy="463550"/>
            </a:xfrm>
            <a:prstGeom prst="line">
              <a:avLst/>
            </a:prstGeom>
            <a:noFill/>
            <a:ln w="12700">
              <a:solidFill>
                <a:srgbClr val="000000"/>
              </a:solidFill>
              <a:round/>
              <a:tailEnd type="triangle" w="med" len="med"/>
            </a:ln>
            <a:effectLst/>
          </p:spPr>
          <p:txBody>
            <a:bodyPr wrap="none" anchor="ctr"/>
            <a:lstStyle/>
            <a:p>
              <a:endParaRPr lang="en-US"/>
            </a:p>
          </p:txBody>
        </p:sp>
        <p:sp>
          <p:nvSpPr>
            <p:cNvPr id="52" name="Line 14"/>
            <p:cNvSpPr>
              <a:spLocks noChangeShapeType="1"/>
            </p:cNvSpPr>
            <p:nvPr/>
          </p:nvSpPr>
          <p:spPr bwMode="auto">
            <a:xfrm flipH="1">
              <a:off x="5270500" y="3044825"/>
              <a:ext cx="565150" cy="463550"/>
            </a:xfrm>
            <a:prstGeom prst="line">
              <a:avLst/>
            </a:prstGeom>
            <a:noFill/>
            <a:ln w="12700">
              <a:solidFill>
                <a:srgbClr val="000000"/>
              </a:solidFill>
              <a:round/>
              <a:tailEnd type="triangle" w="med" len="med"/>
            </a:ln>
            <a:effectLst/>
          </p:spPr>
          <p:txBody>
            <a:bodyPr wrap="none" anchor="ctr"/>
            <a:lstStyle/>
            <a:p>
              <a:endParaRPr lang="en-US"/>
            </a:p>
          </p:txBody>
        </p:sp>
        <p:sp>
          <p:nvSpPr>
            <p:cNvPr id="53" name="Text Box 15"/>
            <p:cNvSpPr txBox="1">
              <a:spLocks noChangeArrowheads="1"/>
            </p:cNvSpPr>
            <p:nvPr/>
          </p:nvSpPr>
          <p:spPr bwMode="auto">
            <a:xfrm>
              <a:off x="5788025" y="2781300"/>
              <a:ext cx="936625"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dirty="0">
                  <a:solidFill>
                    <a:srgbClr val="2D1993"/>
                  </a:solidFill>
                </a:rPr>
                <a:t>Refund</a:t>
              </a:r>
              <a:endParaRPr lang="en-US" sz="1600" b="0" dirty="0">
                <a:solidFill>
                  <a:schemeClr val="bg2"/>
                </a:solidFill>
              </a:endParaRPr>
            </a:p>
          </p:txBody>
        </p:sp>
        <p:sp>
          <p:nvSpPr>
            <p:cNvPr id="54" name="Text Box 16"/>
            <p:cNvSpPr txBox="1">
              <a:spLocks noChangeArrowheads="1"/>
            </p:cNvSpPr>
            <p:nvPr/>
          </p:nvSpPr>
          <p:spPr bwMode="auto">
            <a:xfrm>
              <a:off x="6804025" y="3508375"/>
              <a:ext cx="935038"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55" name="Text Box 17"/>
            <p:cNvSpPr txBox="1">
              <a:spLocks noChangeArrowheads="1"/>
            </p:cNvSpPr>
            <p:nvPr/>
          </p:nvSpPr>
          <p:spPr bwMode="auto">
            <a:xfrm>
              <a:off x="6078538" y="4300538"/>
              <a:ext cx="968375"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56" name="AutoShape 18"/>
            <p:cNvSpPr>
              <a:spLocks noChangeArrowheads="1"/>
            </p:cNvSpPr>
            <p:nvPr/>
          </p:nvSpPr>
          <p:spPr bwMode="auto">
            <a:xfrm>
              <a:off x="7005638" y="5089525"/>
              <a:ext cx="627062" cy="366713"/>
            </a:xfrm>
            <a:prstGeom prst="roundRect">
              <a:avLst>
                <a:gd name="adj" fmla="val 16769"/>
              </a:avLst>
            </a:prstGeom>
            <a:solidFill>
              <a:srgbClr val="33CCFF"/>
            </a:solidFill>
            <a:ln w="12700">
              <a:noFill/>
              <a:round/>
            </a:ln>
            <a:effectLst/>
          </p:spPr>
          <p:txBody>
            <a:bodyPr wrap="none" anchor="ctr"/>
            <a:lstStyle/>
            <a:p>
              <a:endParaRPr lang="en-US"/>
            </a:p>
          </p:txBody>
        </p:sp>
        <p:sp>
          <p:nvSpPr>
            <p:cNvPr id="57" name="Text Box 19"/>
            <p:cNvSpPr txBox="1">
              <a:spLocks noChangeArrowheads="1"/>
            </p:cNvSpPr>
            <p:nvPr/>
          </p:nvSpPr>
          <p:spPr bwMode="auto">
            <a:xfrm>
              <a:off x="6929438" y="5089525"/>
              <a:ext cx="685800" cy="336550"/>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58" name="AutoShape 20"/>
            <p:cNvSpPr>
              <a:spLocks noChangeArrowheads="1"/>
            </p:cNvSpPr>
            <p:nvPr/>
          </p:nvSpPr>
          <p:spPr bwMode="auto">
            <a:xfrm>
              <a:off x="5513388" y="5106988"/>
              <a:ext cx="654050" cy="363537"/>
            </a:xfrm>
            <a:prstGeom prst="roundRect">
              <a:avLst>
                <a:gd name="adj" fmla="val 16667"/>
              </a:avLst>
            </a:prstGeom>
            <a:solidFill>
              <a:srgbClr val="33CCFF"/>
            </a:solidFill>
            <a:ln w="12700">
              <a:noFill/>
              <a:round/>
            </a:ln>
            <a:effectLst/>
          </p:spPr>
          <p:txBody>
            <a:bodyPr wrap="none" anchor="ctr"/>
            <a:lstStyle/>
            <a:p>
              <a:endParaRPr lang="en-US"/>
            </a:p>
          </p:txBody>
        </p:sp>
        <p:sp>
          <p:nvSpPr>
            <p:cNvPr id="59" name="Text Box 21"/>
            <p:cNvSpPr txBox="1">
              <a:spLocks noChangeArrowheads="1"/>
            </p:cNvSpPr>
            <p:nvPr/>
          </p:nvSpPr>
          <p:spPr bwMode="auto">
            <a:xfrm>
              <a:off x="5610225" y="5092700"/>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60" name="AutoShape 22"/>
            <p:cNvSpPr>
              <a:spLocks noChangeArrowheads="1"/>
            </p:cNvSpPr>
            <p:nvPr/>
          </p:nvSpPr>
          <p:spPr bwMode="auto">
            <a:xfrm>
              <a:off x="4948238" y="3522663"/>
              <a:ext cx="685800" cy="347662"/>
            </a:xfrm>
            <a:prstGeom prst="roundRect">
              <a:avLst>
                <a:gd name="adj" fmla="val 16667"/>
              </a:avLst>
            </a:prstGeom>
            <a:solidFill>
              <a:srgbClr val="33CCFF"/>
            </a:solidFill>
            <a:ln w="12700">
              <a:noFill/>
              <a:round/>
            </a:ln>
            <a:effectLst/>
          </p:spPr>
          <p:txBody>
            <a:bodyPr wrap="none" anchor="ctr"/>
            <a:lstStyle/>
            <a:p>
              <a:endParaRPr lang="en-US"/>
            </a:p>
          </p:txBody>
        </p:sp>
        <p:sp>
          <p:nvSpPr>
            <p:cNvPr id="61" name="Text Box 23"/>
            <p:cNvSpPr txBox="1">
              <a:spLocks noChangeArrowheads="1"/>
            </p:cNvSpPr>
            <p:nvPr/>
          </p:nvSpPr>
          <p:spPr bwMode="auto">
            <a:xfrm>
              <a:off x="5043488" y="3508375"/>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62" name="AutoShape 24"/>
            <p:cNvSpPr>
              <a:spLocks noChangeArrowheads="1"/>
            </p:cNvSpPr>
            <p:nvPr/>
          </p:nvSpPr>
          <p:spPr bwMode="auto">
            <a:xfrm>
              <a:off x="7843838" y="4327525"/>
              <a:ext cx="685800" cy="381000"/>
            </a:xfrm>
            <a:prstGeom prst="roundRect">
              <a:avLst>
                <a:gd name="adj" fmla="val 16667"/>
              </a:avLst>
            </a:prstGeom>
            <a:solidFill>
              <a:srgbClr val="33CCFF"/>
            </a:solidFill>
            <a:ln w="12700">
              <a:noFill/>
              <a:round/>
            </a:ln>
            <a:effectLst/>
          </p:spPr>
          <p:txBody>
            <a:bodyPr wrap="none" anchor="ctr"/>
            <a:lstStyle/>
            <a:p>
              <a:endParaRPr lang="en-US"/>
            </a:p>
          </p:txBody>
        </p:sp>
        <p:sp>
          <p:nvSpPr>
            <p:cNvPr id="63" name="Text Box 25"/>
            <p:cNvSpPr txBox="1">
              <a:spLocks noChangeArrowheads="1"/>
            </p:cNvSpPr>
            <p:nvPr/>
          </p:nvSpPr>
          <p:spPr bwMode="auto">
            <a:xfrm>
              <a:off x="7920038" y="4327525"/>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64" name="Text Box 26"/>
            <p:cNvSpPr txBox="1">
              <a:spLocks noChangeArrowheads="1"/>
            </p:cNvSpPr>
            <p:nvPr/>
          </p:nvSpPr>
          <p:spPr bwMode="auto">
            <a:xfrm>
              <a:off x="5060950" y="3044825"/>
              <a:ext cx="533400"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65" name="Text Box 27"/>
            <p:cNvSpPr txBox="1">
              <a:spLocks noChangeArrowheads="1"/>
            </p:cNvSpPr>
            <p:nvPr/>
          </p:nvSpPr>
          <p:spPr bwMode="auto">
            <a:xfrm>
              <a:off x="6926263" y="3044825"/>
              <a:ext cx="442912"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No</a:t>
              </a:r>
              <a:endParaRPr lang="en-US" sz="1600" b="0">
                <a:solidFill>
                  <a:schemeClr val="bg2"/>
                </a:solidFill>
              </a:endParaRPr>
            </a:p>
          </p:txBody>
        </p:sp>
        <p:sp>
          <p:nvSpPr>
            <p:cNvPr id="66" name="Text Box 28"/>
            <p:cNvSpPr txBox="1">
              <a:spLocks noChangeArrowheads="1"/>
            </p:cNvSpPr>
            <p:nvPr/>
          </p:nvSpPr>
          <p:spPr bwMode="auto">
            <a:xfrm>
              <a:off x="7908925" y="3810000"/>
              <a:ext cx="93027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67" name="Text Box 29"/>
            <p:cNvSpPr txBox="1">
              <a:spLocks noChangeArrowheads="1"/>
            </p:cNvSpPr>
            <p:nvPr/>
          </p:nvSpPr>
          <p:spPr bwMode="auto">
            <a:xfrm>
              <a:off x="5692775" y="3838575"/>
              <a:ext cx="16605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68" name="Text Box 30"/>
            <p:cNvSpPr txBox="1">
              <a:spLocks noChangeArrowheads="1"/>
            </p:cNvSpPr>
            <p:nvPr/>
          </p:nvSpPr>
          <p:spPr bwMode="auto">
            <a:xfrm>
              <a:off x="5313363" y="4630738"/>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69" name="Text Box 31"/>
            <p:cNvSpPr txBox="1">
              <a:spLocks noChangeArrowheads="1"/>
            </p:cNvSpPr>
            <p:nvPr/>
          </p:nvSpPr>
          <p:spPr bwMode="auto">
            <a:xfrm>
              <a:off x="7088188" y="4630738"/>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pSp>
      <p:sp>
        <p:nvSpPr>
          <p:cNvPr id="70" name="Text Box 32"/>
          <p:cNvSpPr txBox="1">
            <a:spLocks noChangeArrowheads="1"/>
          </p:cNvSpPr>
          <p:nvPr/>
        </p:nvSpPr>
        <p:spPr bwMode="auto">
          <a:xfrm>
            <a:off x="6427788" y="1827213"/>
            <a:ext cx="2241550" cy="366712"/>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800" i="1" dirty="0">
                <a:solidFill>
                  <a:srgbClr val="FF0000"/>
                </a:solidFill>
              </a:rPr>
              <a:t>Splitting Attributes</a:t>
            </a:r>
          </a:p>
        </p:txBody>
      </p:sp>
      <p:sp>
        <p:nvSpPr>
          <p:cNvPr id="71" name="Line 33"/>
          <p:cNvSpPr>
            <a:spLocks noChangeShapeType="1"/>
          </p:cNvSpPr>
          <p:nvPr/>
        </p:nvSpPr>
        <p:spPr bwMode="auto">
          <a:xfrm flipH="1">
            <a:off x="6477000" y="2208213"/>
            <a:ext cx="865188" cy="534987"/>
          </a:xfrm>
          <a:prstGeom prst="line">
            <a:avLst/>
          </a:prstGeom>
          <a:noFill/>
          <a:ln w="15875">
            <a:solidFill>
              <a:srgbClr val="FF0000"/>
            </a:solidFill>
            <a:prstDash val="dash"/>
            <a:round/>
            <a:tailEnd type="triangle" w="med" len="med"/>
          </a:ln>
          <a:effectLst/>
        </p:spPr>
        <p:txBody>
          <a:bodyPr wrap="none" anchor="ctr"/>
          <a:lstStyle/>
          <a:p>
            <a:endParaRPr lang="en-US"/>
          </a:p>
        </p:txBody>
      </p:sp>
      <p:sp>
        <p:nvSpPr>
          <p:cNvPr id="72" name="AutoShape 34"/>
          <p:cNvSpPr>
            <a:spLocks noChangeArrowheads="1"/>
          </p:cNvSpPr>
          <p:nvPr/>
        </p:nvSpPr>
        <p:spPr bwMode="auto">
          <a:xfrm>
            <a:off x="3810000" y="3870325"/>
            <a:ext cx="914400" cy="293688"/>
          </a:xfrm>
          <a:prstGeom prst="rightArrow">
            <a:avLst>
              <a:gd name="adj1" fmla="val 50000"/>
              <a:gd name="adj2" fmla="val 77838"/>
            </a:avLst>
          </a:prstGeom>
          <a:solidFill>
            <a:srgbClr val="CC0000"/>
          </a:solidFill>
          <a:ln w="12700">
            <a:solidFill>
              <a:srgbClr val="CC0000"/>
            </a:solidFill>
            <a:miter lim="800000"/>
          </a:ln>
          <a:effectLst/>
        </p:spPr>
        <p:txBody>
          <a:bodyPr wrap="none" anchor="ctr"/>
          <a:lstStyle/>
          <a:p>
            <a:endParaRPr lang="en-US"/>
          </a:p>
        </p:txBody>
      </p:sp>
      <p:sp>
        <p:nvSpPr>
          <p:cNvPr id="73" name="Line 35"/>
          <p:cNvSpPr>
            <a:spLocks noChangeShapeType="1"/>
          </p:cNvSpPr>
          <p:nvPr/>
        </p:nvSpPr>
        <p:spPr bwMode="auto">
          <a:xfrm flipH="1">
            <a:off x="7372669" y="2208213"/>
            <a:ext cx="45719" cy="1220787"/>
          </a:xfrm>
          <a:prstGeom prst="line">
            <a:avLst/>
          </a:prstGeom>
          <a:noFill/>
          <a:ln w="15875">
            <a:solidFill>
              <a:srgbClr val="FF0000"/>
            </a:solidFill>
            <a:prstDash val="dash"/>
            <a:round/>
            <a:tailEnd type="triangle" w="med" len="med"/>
          </a:ln>
          <a:effectLst/>
        </p:spPr>
        <p:txBody>
          <a:bodyPr wrap="none" anchor="ctr"/>
          <a:lstStyle/>
          <a:p>
            <a:endParaRPr lang="en-US"/>
          </a:p>
        </p:txBody>
      </p:sp>
      <p:sp>
        <p:nvSpPr>
          <p:cNvPr id="74" name="Text Box 36"/>
          <p:cNvSpPr txBox="1">
            <a:spLocks noChangeArrowheads="1"/>
          </p:cNvSpPr>
          <p:nvPr/>
        </p:nvSpPr>
        <p:spPr bwMode="auto">
          <a:xfrm>
            <a:off x="685800" y="6172200"/>
            <a:ext cx="25146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dirty="0">
                <a:solidFill>
                  <a:schemeClr val="tx2"/>
                </a:solidFill>
              </a:rPr>
              <a:t>Training Data</a:t>
            </a:r>
            <a:endParaRPr lang="en-US" sz="2000" b="0" dirty="0">
              <a:solidFill>
                <a:schemeClr val="bg2"/>
              </a:solidFill>
            </a:endParaRPr>
          </a:p>
        </p:txBody>
      </p:sp>
      <p:sp>
        <p:nvSpPr>
          <p:cNvPr id="75" name="Text Box 37"/>
          <p:cNvSpPr txBox="1">
            <a:spLocks noChangeArrowheads="1"/>
          </p:cNvSpPr>
          <p:nvPr/>
        </p:nvSpPr>
        <p:spPr bwMode="auto">
          <a:xfrm>
            <a:off x="5105400" y="6140450"/>
            <a:ext cx="31242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dirty="0">
                <a:solidFill>
                  <a:schemeClr val="tx2"/>
                </a:solidFill>
              </a:rPr>
              <a:t>Model:  Decision Tree</a:t>
            </a:r>
            <a:endParaRPr lang="en-US" sz="2000" b="0" dirty="0">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7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85800" y="304800"/>
            <a:ext cx="7772400" cy="1143000"/>
          </a:xfrm>
        </p:spPr>
        <p:txBody>
          <a:bodyPr>
            <a:normAutofit fontScale="90000"/>
          </a:bodyPr>
          <a:lstStyle/>
          <a:p>
            <a:r>
              <a:rPr lang="en-US" b="1" dirty="0"/>
              <a:t>Another Example of Decision Tree</a:t>
            </a:r>
          </a:p>
        </p:txBody>
      </p:sp>
      <p:sp>
        <p:nvSpPr>
          <p:cNvPr id="2" name="Slide Number Placeholder 1"/>
          <p:cNvSpPr>
            <a:spLocks noGrp="1"/>
          </p:cNvSpPr>
          <p:nvPr>
            <p:ph type="sldNum" sz="quarter" idx="12"/>
          </p:nvPr>
        </p:nvSpPr>
        <p:spPr/>
        <p:txBody>
          <a:bodyPr/>
          <a:lstStyle/>
          <a:p>
            <a:fld id="{D5BBC35B-A44B-4119-B8DA-DE9E3DFADA20}" type="slidenum">
              <a:rPr kumimoji="0" lang="en-US" smtClean="0"/>
              <a:t>46</a:t>
            </a:fld>
            <a:endParaRPr kumimoji="0" lang="en-US"/>
          </a:p>
        </p:txBody>
      </p:sp>
      <p:graphicFrame>
        <p:nvGraphicFramePr>
          <p:cNvPr id="5" name="Object 3"/>
          <p:cNvGraphicFramePr>
            <a:graphicFrameLocks noChangeAspect="1"/>
          </p:cNvGraphicFramePr>
          <p:nvPr/>
        </p:nvGraphicFramePr>
        <p:xfrm>
          <a:off x="304800" y="2521098"/>
          <a:ext cx="3565525" cy="3687763"/>
        </p:xfrm>
        <a:graphic>
          <a:graphicData uri="http://schemas.openxmlformats.org/presentationml/2006/ole">
            <mc:AlternateContent xmlns:mc="http://schemas.openxmlformats.org/markup-compatibility/2006">
              <mc:Choice xmlns:v="urn:schemas-microsoft-com:vml" Requires="v">
                <p:oleObj name="Document" r:id="rId3" imgW="5403850" imgH="5779135" progId="Word.Document.8">
                  <p:embed/>
                </p:oleObj>
              </mc:Choice>
              <mc:Fallback>
                <p:oleObj name="Document" r:id="rId3" imgW="5403850" imgH="5779135"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21098"/>
                        <a:ext cx="3565525" cy="368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4"/>
          <p:cNvSpPr txBox="1">
            <a:spLocks noChangeArrowheads="1"/>
          </p:cNvSpPr>
          <p:nvPr/>
        </p:nvSpPr>
        <p:spPr bwMode="auto">
          <a:xfrm rot="-2416809">
            <a:off x="914400" y="1897211"/>
            <a:ext cx="125730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categorical</a:t>
            </a:r>
            <a:endParaRPr lang="en-US" sz="1600">
              <a:solidFill>
                <a:schemeClr val="bg2"/>
              </a:solidFill>
            </a:endParaRPr>
          </a:p>
        </p:txBody>
      </p:sp>
      <p:sp>
        <p:nvSpPr>
          <p:cNvPr id="7" name="Text Box 5"/>
          <p:cNvSpPr txBox="1">
            <a:spLocks noChangeArrowheads="1"/>
          </p:cNvSpPr>
          <p:nvPr/>
        </p:nvSpPr>
        <p:spPr bwMode="auto">
          <a:xfrm rot="-2416809">
            <a:off x="1600200" y="1897211"/>
            <a:ext cx="125730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categorical</a:t>
            </a:r>
            <a:endParaRPr lang="en-US" sz="1600">
              <a:solidFill>
                <a:schemeClr val="bg2"/>
              </a:solidFill>
            </a:endParaRPr>
          </a:p>
        </p:txBody>
      </p:sp>
      <p:sp>
        <p:nvSpPr>
          <p:cNvPr id="8" name="Text Box 6"/>
          <p:cNvSpPr txBox="1">
            <a:spLocks noChangeArrowheads="1"/>
          </p:cNvSpPr>
          <p:nvPr/>
        </p:nvSpPr>
        <p:spPr bwMode="auto">
          <a:xfrm rot="-2416809">
            <a:off x="2438400" y="1897211"/>
            <a:ext cx="1277938"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continuous</a:t>
            </a:r>
            <a:endParaRPr lang="en-US" sz="1600">
              <a:solidFill>
                <a:schemeClr val="bg2"/>
              </a:solidFill>
            </a:endParaRPr>
          </a:p>
        </p:txBody>
      </p:sp>
      <p:sp>
        <p:nvSpPr>
          <p:cNvPr id="9" name="Text Box 7"/>
          <p:cNvSpPr txBox="1">
            <a:spLocks noChangeArrowheads="1"/>
          </p:cNvSpPr>
          <p:nvPr/>
        </p:nvSpPr>
        <p:spPr bwMode="auto">
          <a:xfrm rot="-2416809">
            <a:off x="3200400" y="2049611"/>
            <a:ext cx="6921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class</a:t>
            </a:r>
            <a:endParaRPr lang="en-US" sz="1600">
              <a:solidFill>
                <a:schemeClr val="bg2"/>
              </a:solidFill>
            </a:endParaRPr>
          </a:p>
        </p:txBody>
      </p:sp>
      <p:grpSp>
        <p:nvGrpSpPr>
          <p:cNvPr id="3" name="Group 36"/>
          <p:cNvGrpSpPr/>
          <p:nvPr/>
        </p:nvGrpSpPr>
        <p:grpSpPr>
          <a:xfrm>
            <a:off x="4289425" y="2438400"/>
            <a:ext cx="4702175" cy="2693988"/>
            <a:chOff x="4114800" y="2182812"/>
            <a:chExt cx="4702175" cy="2693988"/>
          </a:xfrm>
        </p:grpSpPr>
        <p:sp>
          <p:nvSpPr>
            <p:cNvPr id="10" name="Line 8"/>
            <p:cNvSpPr>
              <a:spLocks noChangeShapeType="1"/>
            </p:cNvSpPr>
            <p:nvPr/>
          </p:nvSpPr>
          <p:spPr bwMode="auto">
            <a:xfrm>
              <a:off x="7974013" y="3971925"/>
              <a:ext cx="242887" cy="527050"/>
            </a:xfrm>
            <a:prstGeom prst="line">
              <a:avLst/>
            </a:prstGeom>
            <a:noFill/>
            <a:ln w="12700">
              <a:solidFill>
                <a:srgbClr val="000000"/>
              </a:solidFill>
              <a:round/>
              <a:tailEnd type="triangle" w="med" len="med"/>
            </a:ln>
            <a:effectLst/>
          </p:spPr>
          <p:txBody>
            <a:bodyPr wrap="none" anchor="ctr"/>
            <a:lstStyle/>
            <a:p>
              <a:endParaRPr lang="en-US"/>
            </a:p>
          </p:txBody>
        </p:sp>
        <p:sp>
          <p:nvSpPr>
            <p:cNvPr id="11" name="Line 9"/>
            <p:cNvSpPr>
              <a:spLocks noChangeShapeType="1"/>
            </p:cNvSpPr>
            <p:nvPr/>
          </p:nvSpPr>
          <p:spPr bwMode="auto">
            <a:xfrm flipH="1">
              <a:off x="6843713" y="3971925"/>
              <a:ext cx="323850" cy="527050"/>
            </a:xfrm>
            <a:prstGeom prst="line">
              <a:avLst/>
            </a:prstGeom>
            <a:noFill/>
            <a:ln w="12700">
              <a:solidFill>
                <a:srgbClr val="000000"/>
              </a:solidFill>
              <a:round/>
              <a:tailEnd type="triangle" w="med" len="med"/>
            </a:ln>
            <a:effectLst/>
          </p:spPr>
          <p:txBody>
            <a:bodyPr wrap="none" anchor="ctr"/>
            <a:lstStyle/>
            <a:p>
              <a:endParaRPr lang="en-US"/>
            </a:p>
          </p:txBody>
        </p:sp>
        <p:sp>
          <p:nvSpPr>
            <p:cNvPr id="12" name="Line 10"/>
            <p:cNvSpPr>
              <a:spLocks noChangeShapeType="1"/>
            </p:cNvSpPr>
            <p:nvPr/>
          </p:nvSpPr>
          <p:spPr bwMode="auto">
            <a:xfrm flipH="1">
              <a:off x="5849938" y="3208337"/>
              <a:ext cx="403225" cy="528638"/>
            </a:xfrm>
            <a:prstGeom prst="line">
              <a:avLst/>
            </a:prstGeom>
            <a:noFill/>
            <a:ln w="12700">
              <a:solidFill>
                <a:srgbClr val="000000"/>
              </a:solidFill>
              <a:round/>
              <a:tailEnd type="triangle" w="med" len="med"/>
            </a:ln>
            <a:effectLst/>
          </p:spPr>
          <p:txBody>
            <a:bodyPr wrap="none" anchor="ctr"/>
            <a:lstStyle/>
            <a:p>
              <a:endParaRPr lang="en-US"/>
            </a:p>
          </p:txBody>
        </p:sp>
        <p:sp>
          <p:nvSpPr>
            <p:cNvPr id="13" name="Line 11"/>
            <p:cNvSpPr>
              <a:spLocks noChangeShapeType="1"/>
            </p:cNvSpPr>
            <p:nvPr/>
          </p:nvSpPr>
          <p:spPr bwMode="auto">
            <a:xfrm>
              <a:off x="7061200" y="3208337"/>
              <a:ext cx="484188" cy="528638"/>
            </a:xfrm>
            <a:prstGeom prst="line">
              <a:avLst/>
            </a:prstGeom>
            <a:noFill/>
            <a:ln w="12700">
              <a:solidFill>
                <a:srgbClr val="000000"/>
              </a:solidFill>
              <a:round/>
              <a:tailEnd type="triangle" w="med" len="med"/>
            </a:ln>
            <a:effectLst/>
          </p:spPr>
          <p:txBody>
            <a:bodyPr wrap="none" anchor="ctr"/>
            <a:lstStyle/>
            <a:p>
              <a:endParaRPr lang="en-US"/>
            </a:p>
          </p:txBody>
        </p:sp>
        <p:sp>
          <p:nvSpPr>
            <p:cNvPr id="14" name="Line 12"/>
            <p:cNvSpPr>
              <a:spLocks noChangeShapeType="1"/>
            </p:cNvSpPr>
            <p:nvPr/>
          </p:nvSpPr>
          <p:spPr bwMode="auto">
            <a:xfrm>
              <a:off x="6011863" y="2481262"/>
              <a:ext cx="565150" cy="463550"/>
            </a:xfrm>
            <a:prstGeom prst="line">
              <a:avLst/>
            </a:prstGeom>
            <a:noFill/>
            <a:ln w="12700">
              <a:solidFill>
                <a:srgbClr val="000000"/>
              </a:solidFill>
              <a:round/>
              <a:tailEnd type="triangle" w="med" len="med"/>
            </a:ln>
            <a:effectLst/>
          </p:spPr>
          <p:txBody>
            <a:bodyPr wrap="none" anchor="ctr"/>
            <a:lstStyle/>
            <a:p>
              <a:endParaRPr lang="en-US"/>
            </a:p>
          </p:txBody>
        </p:sp>
        <p:sp>
          <p:nvSpPr>
            <p:cNvPr id="15" name="Line 13"/>
            <p:cNvSpPr>
              <a:spLocks noChangeShapeType="1"/>
            </p:cNvSpPr>
            <p:nvPr/>
          </p:nvSpPr>
          <p:spPr bwMode="auto">
            <a:xfrm flipH="1">
              <a:off x="4638675" y="2481262"/>
              <a:ext cx="565150" cy="463550"/>
            </a:xfrm>
            <a:prstGeom prst="line">
              <a:avLst/>
            </a:prstGeom>
            <a:noFill/>
            <a:ln w="12700">
              <a:solidFill>
                <a:srgbClr val="000000"/>
              </a:solidFill>
              <a:round/>
              <a:tailEnd type="triangle" w="med" len="med"/>
            </a:ln>
            <a:effectLst/>
          </p:spPr>
          <p:txBody>
            <a:bodyPr wrap="none" anchor="ctr"/>
            <a:lstStyle/>
            <a:p>
              <a:endParaRPr lang="en-US"/>
            </a:p>
          </p:txBody>
        </p:sp>
        <p:sp>
          <p:nvSpPr>
            <p:cNvPr id="16" name="Text Box 14"/>
            <p:cNvSpPr txBox="1">
              <a:spLocks noChangeArrowheads="1"/>
            </p:cNvSpPr>
            <p:nvPr/>
          </p:nvSpPr>
          <p:spPr bwMode="auto">
            <a:xfrm>
              <a:off x="5156200" y="2217737"/>
              <a:ext cx="936625"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17" name="Text Box 15"/>
            <p:cNvSpPr txBox="1">
              <a:spLocks noChangeArrowheads="1"/>
            </p:cNvSpPr>
            <p:nvPr/>
          </p:nvSpPr>
          <p:spPr bwMode="auto">
            <a:xfrm>
              <a:off x="6172200" y="2944812"/>
              <a:ext cx="935038"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dirty="0">
                  <a:solidFill>
                    <a:srgbClr val="2D1993"/>
                  </a:solidFill>
                </a:rPr>
                <a:t>Refund</a:t>
              </a:r>
              <a:endParaRPr lang="en-US" sz="1600" b="0" dirty="0">
                <a:solidFill>
                  <a:schemeClr val="bg2"/>
                </a:solidFill>
              </a:endParaRPr>
            </a:p>
          </p:txBody>
        </p:sp>
        <p:sp>
          <p:nvSpPr>
            <p:cNvPr id="18" name="Text Box 16"/>
            <p:cNvSpPr txBox="1">
              <a:spLocks noChangeArrowheads="1"/>
            </p:cNvSpPr>
            <p:nvPr/>
          </p:nvSpPr>
          <p:spPr bwMode="auto">
            <a:xfrm>
              <a:off x="7086600" y="3706812"/>
              <a:ext cx="968375"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19" name="AutoShape 17"/>
            <p:cNvSpPr>
              <a:spLocks noChangeArrowheads="1"/>
            </p:cNvSpPr>
            <p:nvPr/>
          </p:nvSpPr>
          <p:spPr bwMode="auto">
            <a:xfrm>
              <a:off x="8013700" y="4495800"/>
              <a:ext cx="627063" cy="366712"/>
            </a:xfrm>
            <a:prstGeom prst="roundRect">
              <a:avLst>
                <a:gd name="adj" fmla="val 16769"/>
              </a:avLst>
            </a:prstGeom>
            <a:solidFill>
              <a:srgbClr val="33CCFF"/>
            </a:solidFill>
            <a:ln w="12700">
              <a:noFill/>
              <a:round/>
            </a:ln>
            <a:effectLst/>
          </p:spPr>
          <p:txBody>
            <a:bodyPr wrap="none" anchor="ctr"/>
            <a:lstStyle/>
            <a:p>
              <a:endParaRPr lang="en-US"/>
            </a:p>
          </p:txBody>
        </p:sp>
        <p:sp>
          <p:nvSpPr>
            <p:cNvPr id="20" name="Text Box 18"/>
            <p:cNvSpPr txBox="1">
              <a:spLocks noChangeArrowheads="1"/>
            </p:cNvSpPr>
            <p:nvPr/>
          </p:nvSpPr>
          <p:spPr bwMode="auto">
            <a:xfrm>
              <a:off x="7937500" y="4495800"/>
              <a:ext cx="685800" cy="336550"/>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21" name="AutoShape 19"/>
            <p:cNvSpPr>
              <a:spLocks noChangeArrowheads="1"/>
            </p:cNvSpPr>
            <p:nvPr/>
          </p:nvSpPr>
          <p:spPr bwMode="auto">
            <a:xfrm>
              <a:off x="6521450" y="4513262"/>
              <a:ext cx="654050" cy="363538"/>
            </a:xfrm>
            <a:prstGeom prst="roundRect">
              <a:avLst>
                <a:gd name="adj" fmla="val 16667"/>
              </a:avLst>
            </a:prstGeom>
            <a:solidFill>
              <a:srgbClr val="33CCFF"/>
            </a:solidFill>
            <a:ln w="12700">
              <a:noFill/>
              <a:round/>
            </a:ln>
            <a:effectLst/>
          </p:spPr>
          <p:txBody>
            <a:bodyPr wrap="none" anchor="ctr"/>
            <a:lstStyle/>
            <a:p>
              <a:endParaRPr lang="en-US"/>
            </a:p>
          </p:txBody>
        </p:sp>
        <p:sp>
          <p:nvSpPr>
            <p:cNvPr id="22" name="Text Box 20"/>
            <p:cNvSpPr txBox="1">
              <a:spLocks noChangeArrowheads="1"/>
            </p:cNvSpPr>
            <p:nvPr/>
          </p:nvSpPr>
          <p:spPr bwMode="auto">
            <a:xfrm>
              <a:off x="6618288" y="4498975"/>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23" name="AutoShape 21"/>
            <p:cNvSpPr>
              <a:spLocks noChangeArrowheads="1"/>
            </p:cNvSpPr>
            <p:nvPr/>
          </p:nvSpPr>
          <p:spPr bwMode="auto">
            <a:xfrm>
              <a:off x="4316413" y="2959100"/>
              <a:ext cx="685800" cy="347662"/>
            </a:xfrm>
            <a:prstGeom prst="roundRect">
              <a:avLst>
                <a:gd name="adj" fmla="val 16667"/>
              </a:avLst>
            </a:prstGeom>
            <a:solidFill>
              <a:srgbClr val="33CCFF"/>
            </a:solidFill>
            <a:ln w="12700">
              <a:noFill/>
              <a:round/>
            </a:ln>
            <a:effectLst/>
          </p:spPr>
          <p:txBody>
            <a:bodyPr wrap="none" anchor="ctr"/>
            <a:lstStyle/>
            <a:p>
              <a:endParaRPr lang="en-US"/>
            </a:p>
          </p:txBody>
        </p:sp>
        <p:sp>
          <p:nvSpPr>
            <p:cNvPr id="24" name="Text Box 22"/>
            <p:cNvSpPr txBox="1">
              <a:spLocks noChangeArrowheads="1"/>
            </p:cNvSpPr>
            <p:nvPr/>
          </p:nvSpPr>
          <p:spPr bwMode="auto">
            <a:xfrm>
              <a:off x="4411663" y="29448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grpSp>
          <p:nvGrpSpPr>
            <p:cNvPr id="25" name="Group 35"/>
            <p:cNvGrpSpPr/>
            <p:nvPr/>
          </p:nvGrpSpPr>
          <p:grpSpPr bwMode="auto">
            <a:xfrm>
              <a:off x="5562600" y="3706812"/>
              <a:ext cx="685800" cy="381000"/>
              <a:chOff x="4927" y="2340"/>
              <a:chExt cx="432" cy="240"/>
            </a:xfrm>
          </p:grpSpPr>
          <p:sp>
            <p:nvSpPr>
              <p:cNvPr id="26" name="AutoShape 23"/>
              <p:cNvSpPr>
                <a:spLocks noChangeArrowheads="1"/>
              </p:cNvSpPr>
              <p:nvPr/>
            </p:nvSpPr>
            <p:spPr bwMode="auto">
              <a:xfrm>
                <a:off x="4927" y="2340"/>
                <a:ext cx="432" cy="240"/>
              </a:xfrm>
              <a:prstGeom prst="roundRect">
                <a:avLst>
                  <a:gd name="adj" fmla="val 16667"/>
                </a:avLst>
              </a:prstGeom>
              <a:solidFill>
                <a:srgbClr val="33CCFF"/>
              </a:solidFill>
              <a:ln w="12700">
                <a:noFill/>
                <a:round/>
              </a:ln>
              <a:effectLst/>
            </p:spPr>
            <p:txBody>
              <a:bodyPr wrap="none" anchor="ctr"/>
              <a:lstStyle/>
              <a:p>
                <a:endParaRPr lang="en-US"/>
              </a:p>
            </p:txBody>
          </p:sp>
          <p:sp>
            <p:nvSpPr>
              <p:cNvPr id="27" name="Text Box 24"/>
              <p:cNvSpPr txBox="1">
                <a:spLocks noChangeArrowheads="1"/>
              </p:cNvSpPr>
              <p:nvPr/>
            </p:nvSpPr>
            <p:spPr bwMode="auto">
              <a:xfrm>
                <a:off x="4975" y="2340"/>
                <a:ext cx="308" cy="212"/>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grpSp>
        <p:sp>
          <p:nvSpPr>
            <p:cNvPr id="28" name="Text Box 25"/>
            <p:cNvSpPr txBox="1">
              <a:spLocks noChangeArrowheads="1"/>
            </p:cNvSpPr>
            <p:nvPr/>
          </p:nvSpPr>
          <p:spPr bwMode="auto">
            <a:xfrm>
              <a:off x="5486400" y="3249612"/>
              <a:ext cx="533400"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29" name="Text Box 26"/>
            <p:cNvSpPr txBox="1">
              <a:spLocks noChangeArrowheads="1"/>
            </p:cNvSpPr>
            <p:nvPr/>
          </p:nvSpPr>
          <p:spPr bwMode="auto">
            <a:xfrm>
              <a:off x="7239000" y="3173412"/>
              <a:ext cx="442913"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No</a:t>
              </a:r>
              <a:endParaRPr lang="en-US" sz="1600" b="0">
                <a:solidFill>
                  <a:schemeClr val="bg2"/>
                </a:solidFill>
              </a:endParaRPr>
            </a:p>
          </p:txBody>
        </p:sp>
        <p:sp>
          <p:nvSpPr>
            <p:cNvPr id="30" name="Text Box 27"/>
            <p:cNvSpPr txBox="1">
              <a:spLocks noChangeArrowheads="1"/>
            </p:cNvSpPr>
            <p:nvPr/>
          </p:nvSpPr>
          <p:spPr bwMode="auto">
            <a:xfrm>
              <a:off x="4114800" y="2411412"/>
              <a:ext cx="93027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31" name="Text Box 28"/>
            <p:cNvSpPr txBox="1">
              <a:spLocks noChangeArrowheads="1"/>
            </p:cNvSpPr>
            <p:nvPr/>
          </p:nvSpPr>
          <p:spPr bwMode="auto">
            <a:xfrm>
              <a:off x="5715000" y="2182812"/>
              <a:ext cx="1398588" cy="581025"/>
            </a:xfrm>
            <a:prstGeom prst="rect">
              <a:avLst/>
            </a:prstGeom>
            <a:noFill/>
            <a:ln w="12700">
              <a:noFill/>
              <a:miter lim="800000"/>
            </a:ln>
            <a:effectLst/>
          </p:spPr>
          <p:txBody>
            <a:bodyPr>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32" name="Text Box 29"/>
            <p:cNvSpPr txBox="1">
              <a:spLocks noChangeArrowheads="1"/>
            </p:cNvSpPr>
            <p:nvPr/>
          </p:nvSpPr>
          <p:spPr bwMode="auto">
            <a:xfrm>
              <a:off x="6321425" y="4037012"/>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33" name="Text Box 30"/>
            <p:cNvSpPr txBox="1">
              <a:spLocks noChangeArrowheads="1"/>
            </p:cNvSpPr>
            <p:nvPr/>
          </p:nvSpPr>
          <p:spPr bwMode="auto">
            <a:xfrm>
              <a:off x="8096250" y="4037012"/>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pSp>
      <p:sp>
        <p:nvSpPr>
          <p:cNvPr id="34" name="Text Box 37"/>
          <p:cNvSpPr txBox="1">
            <a:spLocks noChangeArrowheads="1"/>
          </p:cNvSpPr>
          <p:nvPr/>
        </p:nvSpPr>
        <p:spPr bwMode="auto">
          <a:xfrm>
            <a:off x="3962400" y="5638800"/>
            <a:ext cx="4876800" cy="701731"/>
          </a:xfrm>
          <a:prstGeom prst="rect">
            <a:avLst/>
          </a:prstGeom>
          <a:noFill/>
          <a:ln w="12700">
            <a:noFill/>
            <a:miter lim="800000"/>
          </a:ln>
          <a:effectLst/>
        </p:spPr>
        <p:txBody>
          <a:bodyPr wrap="square">
            <a:spAutoFit/>
          </a:bodyPr>
          <a:lstStyle/>
          <a:p>
            <a:pPr algn="ctr">
              <a:spcBef>
                <a:spcPct val="50000"/>
              </a:spcBef>
            </a:pPr>
            <a:r>
              <a:rPr lang="en-US" sz="2200" dirty="0">
                <a:solidFill>
                  <a:srgbClr val="FF0000"/>
                </a:solidFill>
              </a:rPr>
              <a:t>There could be more than one tree that fits the same data!</a:t>
            </a:r>
          </a:p>
        </p:txBody>
      </p:sp>
      <p:sp>
        <p:nvSpPr>
          <p:cNvPr id="36" name="Text Box 36"/>
          <p:cNvSpPr txBox="1">
            <a:spLocks noChangeArrowheads="1"/>
          </p:cNvSpPr>
          <p:nvPr/>
        </p:nvSpPr>
        <p:spPr bwMode="auto">
          <a:xfrm>
            <a:off x="685800" y="6172200"/>
            <a:ext cx="25146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dirty="0">
                <a:solidFill>
                  <a:schemeClr val="tx2"/>
                </a:solidFill>
              </a:rPr>
              <a:t>Training Data</a:t>
            </a:r>
            <a:endParaRPr lang="en-US" sz="2000" b="0" dirty="0">
              <a:solidFill>
                <a:schemeClr val="bg2"/>
              </a:solidFill>
            </a:endParaRPr>
          </a:p>
        </p:txBody>
      </p:sp>
      <p:sp>
        <p:nvSpPr>
          <p:cNvPr id="38" name="AutoShape 34"/>
          <p:cNvSpPr>
            <a:spLocks noChangeArrowheads="1"/>
          </p:cNvSpPr>
          <p:nvPr/>
        </p:nvSpPr>
        <p:spPr bwMode="auto">
          <a:xfrm>
            <a:off x="3810000" y="3870325"/>
            <a:ext cx="914400" cy="293688"/>
          </a:xfrm>
          <a:prstGeom prst="rightArrow">
            <a:avLst>
              <a:gd name="adj1" fmla="val 50000"/>
              <a:gd name="adj2" fmla="val 77838"/>
            </a:avLst>
          </a:prstGeom>
          <a:solidFill>
            <a:srgbClr val="CC0000"/>
          </a:solidFill>
          <a:ln w="12700">
            <a:solidFill>
              <a:srgbClr val="CC0000"/>
            </a:solidFill>
            <a:miter lim="800000"/>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685800" y="457200"/>
            <a:ext cx="7772400" cy="685800"/>
          </a:xfrm>
        </p:spPr>
        <p:txBody>
          <a:bodyPr>
            <a:normAutofit fontScale="90000"/>
          </a:bodyPr>
          <a:lstStyle/>
          <a:p>
            <a:r>
              <a:rPr lang="en-US" b="1" dirty="0"/>
              <a:t>Decision Tree Classification Task</a:t>
            </a:r>
          </a:p>
        </p:txBody>
      </p:sp>
      <p:graphicFrame>
        <p:nvGraphicFramePr>
          <p:cNvPr id="921603" name="Object 3"/>
          <p:cNvGraphicFramePr>
            <a:graphicFrameLocks noGrp="1" noChangeAspect="1"/>
          </p:cNvGraphicFramePr>
          <p:nvPr>
            <p:ph idx="1"/>
          </p:nvPr>
        </p:nvGraphicFramePr>
        <p:xfrm>
          <a:off x="533400" y="1447800"/>
          <a:ext cx="6800850" cy="5181600"/>
        </p:xfrm>
        <a:graphic>
          <a:graphicData uri="http://schemas.openxmlformats.org/presentationml/2006/ole">
            <mc:AlternateContent xmlns:mc="http://schemas.openxmlformats.org/markup-compatibility/2006">
              <mc:Choice xmlns:v="urn:schemas-microsoft-com:vml" Requires="v">
                <p:oleObj name="Visio" r:id="rId3" imgW="11379200" imgH="8674100" progId="Visio.Drawing.11">
                  <p:embed/>
                </p:oleObj>
              </mc:Choice>
              <mc:Fallback>
                <p:oleObj name="Visio" r:id="rId3" imgW="11379200" imgH="8674100" progId="Visio.Drawing.11">
                  <p:embed/>
                  <p:pic>
                    <p:nvPicPr>
                      <p:cNvPr id="0" name="Picture 4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47800"/>
                        <a:ext cx="68008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a:xfrm>
            <a:off x="6249987" y="6248400"/>
            <a:ext cx="1905000" cy="457200"/>
          </a:xfrm>
        </p:spPr>
        <p:txBody>
          <a:bodyPr/>
          <a:lstStyle/>
          <a:p>
            <a:fld id="{D5BBC35B-A44B-4119-B8DA-DE9E3DFADA20}" type="slidenum">
              <a:rPr kumimoji="0" lang="en-US" smtClean="0"/>
              <a:t>47</a:t>
            </a:fld>
            <a:endParaRPr kumimoji="0" lang="en-US"/>
          </a:p>
        </p:txBody>
      </p:sp>
      <p:sp>
        <p:nvSpPr>
          <p:cNvPr id="921604" name="Line 4"/>
          <p:cNvSpPr>
            <a:spLocks noChangeShapeType="1"/>
          </p:cNvSpPr>
          <p:nvPr/>
        </p:nvSpPr>
        <p:spPr bwMode="auto">
          <a:xfrm flipH="1" flipV="1">
            <a:off x="5105400" y="5105400"/>
            <a:ext cx="0" cy="685800"/>
          </a:xfrm>
          <a:prstGeom prst="line">
            <a:avLst/>
          </a:prstGeom>
          <a:noFill/>
          <a:ln w="63500">
            <a:solidFill>
              <a:srgbClr val="FF0000"/>
            </a:solidFill>
            <a:round/>
            <a:tailEnd type="triangle" w="med" len="med"/>
          </a:ln>
          <a:effectLst/>
        </p:spPr>
        <p:txBody>
          <a:bodyPr/>
          <a:lstStyle/>
          <a:p>
            <a:endParaRPr lang="en-US"/>
          </a:p>
        </p:txBody>
      </p:sp>
      <p:sp>
        <p:nvSpPr>
          <p:cNvPr id="921605" name="Text Box 5"/>
          <p:cNvSpPr txBox="1">
            <a:spLocks noChangeArrowheads="1"/>
          </p:cNvSpPr>
          <p:nvPr/>
        </p:nvSpPr>
        <p:spPr bwMode="auto">
          <a:xfrm>
            <a:off x="7621270" y="4038600"/>
            <a:ext cx="1276985" cy="706755"/>
          </a:xfrm>
          <a:prstGeom prst="rect">
            <a:avLst/>
          </a:prstGeom>
          <a:noFill/>
          <a:ln w="12700">
            <a:noFill/>
            <a:miter lim="800000"/>
          </a:ln>
          <a:effectLst/>
        </p:spPr>
        <p:txBody>
          <a:bodyPr wrap="square">
            <a:spAutoFit/>
          </a:bodyPr>
          <a:lstStyle/>
          <a:p>
            <a:pPr>
              <a:spcBef>
                <a:spcPct val="50000"/>
              </a:spcBef>
            </a:pPr>
            <a:r>
              <a:rPr lang="en-US" sz="2000" dirty="0"/>
              <a:t>Decision Tree</a:t>
            </a:r>
          </a:p>
        </p:txBody>
      </p:sp>
      <p:sp>
        <p:nvSpPr>
          <p:cNvPr id="8" name="Rectangle 7"/>
          <p:cNvSpPr/>
          <p:nvPr/>
        </p:nvSpPr>
        <p:spPr>
          <a:xfrm>
            <a:off x="4495800" y="4267200"/>
            <a:ext cx="1219200" cy="838200"/>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4" grpId="0" bldLvl="0" animBg="1"/>
      <p:bldP spid="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b="1"/>
              <a:t>Apply Model to Test Data</a:t>
            </a:r>
          </a:p>
        </p:txBody>
      </p:sp>
      <p:sp>
        <p:nvSpPr>
          <p:cNvPr id="2" name="Slide Number Placeholder 1"/>
          <p:cNvSpPr>
            <a:spLocks noGrp="1"/>
          </p:cNvSpPr>
          <p:nvPr>
            <p:ph type="sldNum" sz="quarter" idx="12"/>
          </p:nvPr>
        </p:nvSpPr>
        <p:spPr/>
        <p:txBody>
          <a:bodyPr/>
          <a:lstStyle/>
          <a:p>
            <a:fld id="{D5BBC35B-A44B-4119-B8DA-DE9E3DFADA20}" type="slidenum">
              <a:rPr kumimoji="0" lang="en-US" smtClean="0"/>
              <a:t>48</a:t>
            </a:fld>
            <a:endParaRPr kumimoji="0" lang="en-US"/>
          </a:p>
        </p:txBody>
      </p:sp>
      <p:grpSp>
        <p:nvGrpSpPr>
          <p:cNvPr id="3" name="Group 3"/>
          <p:cNvGrpSpPr/>
          <p:nvPr/>
        </p:nvGrpSpPr>
        <p:grpSpPr bwMode="auto">
          <a:xfrm>
            <a:off x="685800" y="2797175"/>
            <a:ext cx="4267200" cy="3298825"/>
            <a:chOff x="384" y="1584"/>
            <a:chExt cx="2451" cy="1694"/>
          </a:xfrm>
        </p:grpSpPr>
        <p:sp>
          <p:nvSpPr>
            <p:cNvPr id="6" name="Line 4"/>
            <p:cNvSpPr>
              <a:spLocks noChangeShapeType="1"/>
            </p:cNvSpPr>
            <p:nvPr/>
          </p:nvSpPr>
          <p:spPr bwMode="auto">
            <a:xfrm>
              <a:off x="1655" y="2708"/>
              <a:ext cx="153" cy="332"/>
            </a:xfrm>
            <a:prstGeom prst="line">
              <a:avLst/>
            </a:prstGeom>
            <a:noFill/>
            <a:ln w="12700">
              <a:solidFill>
                <a:srgbClr val="000000"/>
              </a:solidFill>
              <a:round/>
              <a:tailEnd type="triangle" w="med" len="med"/>
            </a:ln>
            <a:effectLst/>
          </p:spPr>
          <p:txBody>
            <a:bodyPr wrap="none" anchor="ctr"/>
            <a:lstStyle/>
            <a:p>
              <a:endParaRPr lang="en-US"/>
            </a:p>
          </p:txBody>
        </p:sp>
        <p:sp>
          <p:nvSpPr>
            <p:cNvPr id="7" name="Line 5"/>
            <p:cNvSpPr>
              <a:spLocks noChangeShapeType="1"/>
            </p:cNvSpPr>
            <p:nvPr/>
          </p:nvSpPr>
          <p:spPr bwMode="auto">
            <a:xfrm flipH="1">
              <a:off x="943" y="2708"/>
              <a:ext cx="204" cy="332"/>
            </a:xfrm>
            <a:prstGeom prst="line">
              <a:avLst/>
            </a:prstGeom>
            <a:noFill/>
            <a:ln w="12700">
              <a:solidFill>
                <a:srgbClr val="000000"/>
              </a:solidFill>
              <a:round/>
              <a:tailEnd type="triangle" w="med" len="med"/>
            </a:ln>
            <a:effectLst/>
          </p:spPr>
          <p:txBody>
            <a:bodyPr wrap="none" anchor="ctr"/>
            <a:lstStyle/>
            <a:p>
              <a:endParaRPr lang="en-US"/>
            </a:p>
          </p:txBody>
        </p:sp>
        <p:sp>
          <p:nvSpPr>
            <p:cNvPr id="8" name="Line 6"/>
            <p:cNvSpPr>
              <a:spLocks noChangeShapeType="1"/>
            </p:cNvSpPr>
            <p:nvPr/>
          </p:nvSpPr>
          <p:spPr bwMode="auto">
            <a:xfrm flipH="1">
              <a:off x="1350" y="2208"/>
              <a:ext cx="254" cy="333"/>
            </a:xfrm>
            <a:prstGeom prst="line">
              <a:avLst/>
            </a:prstGeom>
            <a:noFill/>
            <a:ln w="12700">
              <a:solidFill>
                <a:srgbClr val="000000"/>
              </a:solidFill>
              <a:round/>
              <a:tailEnd type="triangle" w="med" len="med"/>
            </a:ln>
            <a:effectLst/>
          </p:spPr>
          <p:txBody>
            <a:bodyPr wrap="none" anchor="ctr"/>
            <a:lstStyle/>
            <a:p>
              <a:endParaRPr lang="en-US"/>
            </a:p>
          </p:txBody>
        </p:sp>
        <p:sp>
          <p:nvSpPr>
            <p:cNvPr id="9" name="Line 7"/>
            <p:cNvSpPr>
              <a:spLocks noChangeShapeType="1"/>
            </p:cNvSpPr>
            <p:nvPr/>
          </p:nvSpPr>
          <p:spPr bwMode="auto">
            <a:xfrm>
              <a:off x="2113" y="2208"/>
              <a:ext cx="305" cy="333"/>
            </a:xfrm>
            <a:prstGeom prst="line">
              <a:avLst/>
            </a:prstGeom>
            <a:noFill/>
            <a:ln w="12700">
              <a:solidFill>
                <a:srgbClr val="000000"/>
              </a:solidFill>
              <a:round/>
              <a:tailEnd type="triangle" w="med" len="med"/>
            </a:ln>
            <a:effectLst/>
          </p:spPr>
          <p:txBody>
            <a:bodyPr wrap="none" anchor="ctr"/>
            <a:lstStyle/>
            <a:p>
              <a:endParaRPr lang="en-US"/>
            </a:p>
          </p:txBody>
        </p:sp>
        <p:sp>
          <p:nvSpPr>
            <p:cNvPr id="10" name="Line 8"/>
            <p:cNvSpPr>
              <a:spLocks noChangeShapeType="1"/>
            </p:cNvSpPr>
            <p:nvPr/>
          </p:nvSpPr>
          <p:spPr bwMode="auto">
            <a:xfrm>
              <a:off x="1452" y="1750"/>
              <a:ext cx="356" cy="292"/>
            </a:xfrm>
            <a:prstGeom prst="line">
              <a:avLst/>
            </a:prstGeom>
            <a:noFill/>
            <a:ln w="12700">
              <a:solidFill>
                <a:srgbClr val="000000"/>
              </a:solidFill>
              <a:round/>
              <a:tailEnd type="triangle" w="med" len="med"/>
            </a:ln>
            <a:effectLst/>
          </p:spPr>
          <p:txBody>
            <a:bodyPr wrap="none" anchor="ctr"/>
            <a:lstStyle/>
            <a:p>
              <a:endParaRPr lang="en-US"/>
            </a:p>
          </p:txBody>
        </p:sp>
        <p:sp>
          <p:nvSpPr>
            <p:cNvPr id="11" name="Line 9"/>
            <p:cNvSpPr>
              <a:spLocks noChangeShapeType="1"/>
            </p:cNvSpPr>
            <p:nvPr/>
          </p:nvSpPr>
          <p:spPr bwMode="auto">
            <a:xfrm flipH="1">
              <a:off x="587" y="1750"/>
              <a:ext cx="356" cy="292"/>
            </a:xfrm>
            <a:prstGeom prst="line">
              <a:avLst/>
            </a:prstGeom>
            <a:noFill/>
            <a:ln w="12700">
              <a:solidFill>
                <a:srgbClr val="000000"/>
              </a:solidFill>
              <a:round/>
              <a:tailEnd type="triangle" w="med" len="med"/>
            </a:ln>
            <a:effectLst/>
          </p:spPr>
          <p:txBody>
            <a:bodyPr wrap="none" anchor="ctr"/>
            <a:lstStyle/>
            <a:p>
              <a:endParaRPr lang="en-US"/>
            </a:p>
          </p:txBody>
        </p:sp>
        <p:sp>
          <p:nvSpPr>
            <p:cNvPr id="12" name="Text Box 10"/>
            <p:cNvSpPr txBox="1">
              <a:spLocks noChangeArrowheads="1"/>
            </p:cNvSpPr>
            <p:nvPr/>
          </p:nvSpPr>
          <p:spPr bwMode="auto">
            <a:xfrm>
              <a:off x="913" y="1584"/>
              <a:ext cx="590" cy="179"/>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13" name="Text Box 11"/>
            <p:cNvSpPr txBox="1">
              <a:spLocks noChangeArrowheads="1"/>
            </p:cNvSpPr>
            <p:nvPr/>
          </p:nvSpPr>
          <p:spPr bwMode="auto">
            <a:xfrm>
              <a:off x="1553" y="2042"/>
              <a:ext cx="589" cy="179"/>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14" name="Text Box 12"/>
            <p:cNvSpPr txBox="1">
              <a:spLocks noChangeArrowheads="1"/>
            </p:cNvSpPr>
            <p:nvPr/>
          </p:nvSpPr>
          <p:spPr bwMode="auto">
            <a:xfrm>
              <a:off x="1096" y="2541"/>
              <a:ext cx="610" cy="179"/>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15" name="AutoShape 13"/>
            <p:cNvSpPr>
              <a:spLocks noChangeArrowheads="1"/>
            </p:cNvSpPr>
            <p:nvPr/>
          </p:nvSpPr>
          <p:spPr bwMode="auto">
            <a:xfrm>
              <a:off x="1680" y="3038"/>
              <a:ext cx="395" cy="231"/>
            </a:xfrm>
            <a:prstGeom prst="roundRect">
              <a:avLst>
                <a:gd name="adj" fmla="val 16769"/>
              </a:avLst>
            </a:prstGeom>
            <a:solidFill>
              <a:srgbClr val="33CCFF"/>
            </a:solidFill>
            <a:ln w="12700">
              <a:noFill/>
              <a:round/>
            </a:ln>
            <a:effectLst/>
          </p:spPr>
          <p:txBody>
            <a:bodyPr wrap="none" anchor="ctr"/>
            <a:lstStyle/>
            <a:p>
              <a:endParaRPr lang="en-US"/>
            </a:p>
          </p:txBody>
        </p:sp>
        <p:sp>
          <p:nvSpPr>
            <p:cNvPr id="16" name="Text Box 14"/>
            <p:cNvSpPr txBox="1">
              <a:spLocks noChangeArrowheads="1"/>
            </p:cNvSpPr>
            <p:nvPr/>
          </p:nvSpPr>
          <p:spPr bwMode="auto">
            <a:xfrm>
              <a:off x="1632" y="3038"/>
              <a:ext cx="432" cy="173"/>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17" name="AutoShape 15"/>
            <p:cNvSpPr>
              <a:spLocks noChangeArrowheads="1"/>
            </p:cNvSpPr>
            <p:nvPr/>
          </p:nvSpPr>
          <p:spPr bwMode="auto">
            <a:xfrm>
              <a:off x="740" y="3049"/>
              <a:ext cx="412" cy="229"/>
            </a:xfrm>
            <a:prstGeom prst="roundRect">
              <a:avLst>
                <a:gd name="adj" fmla="val 16667"/>
              </a:avLst>
            </a:prstGeom>
            <a:solidFill>
              <a:srgbClr val="33CCFF"/>
            </a:solidFill>
            <a:ln w="12700">
              <a:noFill/>
              <a:round/>
            </a:ln>
            <a:effectLst/>
          </p:spPr>
          <p:txBody>
            <a:bodyPr wrap="none" anchor="ctr"/>
            <a:lstStyle/>
            <a:p>
              <a:endParaRPr lang="en-US"/>
            </a:p>
          </p:txBody>
        </p:sp>
        <p:sp>
          <p:nvSpPr>
            <p:cNvPr id="18" name="Text Box 16"/>
            <p:cNvSpPr txBox="1">
              <a:spLocks noChangeArrowheads="1"/>
            </p:cNvSpPr>
            <p:nvPr/>
          </p:nvSpPr>
          <p:spPr bwMode="auto">
            <a:xfrm>
              <a:off x="814" y="3040"/>
              <a:ext cx="281" cy="173"/>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19" name="AutoShape 17"/>
            <p:cNvSpPr>
              <a:spLocks noChangeArrowheads="1"/>
            </p:cNvSpPr>
            <p:nvPr/>
          </p:nvSpPr>
          <p:spPr bwMode="auto">
            <a:xfrm>
              <a:off x="384" y="2051"/>
              <a:ext cx="432" cy="219"/>
            </a:xfrm>
            <a:prstGeom prst="roundRect">
              <a:avLst>
                <a:gd name="adj" fmla="val 16667"/>
              </a:avLst>
            </a:prstGeom>
            <a:solidFill>
              <a:srgbClr val="33CCFF"/>
            </a:solidFill>
            <a:ln w="12700">
              <a:noFill/>
              <a:round/>
            </a:ln>
            <a:effectLst/>
          </p:spPr>
          <p:txBody>
            <a:bodyPr wrap="none" anchor="ctr"/>
            <a:lstStyle/>
            <a:p>
              <a:endParaRPr lang="en-US"/>
            </a:p>
          </p:txBody>
        </p:sp>
        <p:sp>
          <p:nvSpPr>
            <p:cNvPr id="20" name="Text Box 18"/>
            <p:cNvSpPr txBox="1">
              <a:spLocks noChangeArrowheads="1"/>
            </p:cNvSpPr>
            <p:nvPr/>
          </p:nvSpPr>
          <p:spPr bwMode="auto">
            <a:xfrm>
              <a:off x="458" y="2042"/>
              <a:ext cx="281" cy="173"/>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21" name="AutoShape 19"/>
            <p:cNvSpPr>
              <a:spLocks noChangeArrowheads="1"/>
            </p:cNvSpPr>
            <p:nvPr/>
          </p:nvSpPr>
          <p:spPr bwMode="auto">
            <a:xfrm>
              <a:off x="2208" y="2558"/>
              <a:ext cx="432" cy="240"/>
            </a:xfrm>
            <a:prstGeom prst="roundRect">
              <a:avLst>
                <a:gd name="adj" fmla="val 16667"/>
              </a:avLst>
            </a:prstGeom>
            <a:solidFill>
              <a:srgbClr val="33CCFF"/>
            </a:solidFill>
            <a:ln w="12700">
              <a:noFill/>
              <a:round/>
            </a:ln>
            <a:effectLst/>
          </p:spPr>
          <p:txBody>
            <a:bodyPr wrap="none" anchor="ctr"/>
            <a:lstStyle/>
            <a:p>
              <a:endParaRPr lang="en-US"/>
            </a:p>
          </p:txBody>
        </p:sp>
        <p:sp>
          <p:nvSpPr>
            <p:cNvPr id="22" name="Text Box 20"/>
            <p:cNvSpPr txBox="1">
              <a:spLocks noChangeArrowheads="1"/>
            </p:cNvSpPr>
            <p:nvPr/>
          </p:nvSpPr>
          <p:spPr bwMode="auto">
            <a:xfrm>
              <a:off x="2270" y="2558"/>
              <a:ext cx="281" cy="173"/>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23" name="Text Box 21"/>
            <p:cNvSpPr txBox="1">
              <a:spLocks noChangeArrowheads="1"/>
            </p:cNvSpPr>
            <p:nvPr/>
          </p:nvSpPr>
          <p:spPr bwMode="auto">
            <a:xfrm>
              <a:off x="484" y="1750"/>
              <a:ext cx="307"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24" name="Text Box 22"/>
            <p:cNvSpPr txBox="1">
              <a:spLocks noChangeArrowheads="1"/>
            </p:cNvSpPr>
            <p:nvPr/>
          </p:nvSpPr>
          <p:spPr bwMode="auto">
            <a:xfrm>
              <a:off x="1654" y="1750"/>
              <a:ext cx="255"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No</a:t>
              </a:r>
              <a:endParaRPr lang="en-US" sz="1600" b="0">
                <a:solidFill>
                  <a:schemeClr val="bg2"/>
                </a:solidFill>
              </a:endParaRPr>
            </a:p>
          </p:txBody>
        </p:sp>
        <p:sp>
          <p:nvSpPr>
            <p:cNvPr id="25" name="Text Box 23"/>
            <p:cNvSpPr txBox="1">
              <a:spLocks noChangeArrowheads="1"/>
            </p:cNvSpPr>
            <p:nvPr/>
          </p:nvSpPr>
          <p:spPr bwMode="auto">
            <a:xfrm>
              <a:off x="2301" y="2232"/>
              <a:ext cx="53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26" name="Text Box 24"/>
            <p:cNvSpPr txBox="1">
              <a:spLocks noChangeArrowheads="1"/>
            </p:cNvSpPr>
            <p:nvPr/>
          </p:nvSpPr>
          <p:spPr bwMode="auto">
            <a:xfrm>
              <a:off x="945" y="2250"/>
              <a:ext cx="95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27" name="Text Box 25"/>
            <p:cNvSpPr txBox="1">
              <a:spLocks noChangeArrowheads="1"/>
            </p:cNvSpPr>
            <p:nvPr/>
          </p:nvSpPr>
          <p:spPr bwMode="auto">
            <a:xfrm>
              <a:off x="654" y="2749"/>
              <a:ext cx="41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28" name="Text Box 26"/>
            <p:cNvSpPr txBox="1">
              <a:spLocks noChangeArrowheads="1"/>
            </p:cNvSpPr>
            <p:nvPr/>
          </p:nvSpPr>
          <p:spPr bwMode="auto">
            <a:xfrm>
              <a:off x="1772" y="2749"/>
              <a:ext cx="41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pSp>
      <p:graphicFrame>
        <p:nvGraphicFramePr>
          <p:cNvPr id="29" name="Object 27"/>
          <p:cNvGraphicFramePr>
            <a:graphicFrameLocks noChangeAspect="1"/>
          </p:cNvGraphicFramePr>
          <p:nvPr/>
        </p:nvGraphicFramePr>
        <p:xfrm>
          <a:off x="4953000" y="2066925"/>
          <a:ext cx="3343275" cy="1133475"/>
        </p:xfrm>
        <a:graphic>
          <a:graphicData uri="http://schemas.openxmlformats.org/presentationml/2006/ole">
            <mc:AlternateContent xmlns:mc="http://schemas.openxmlformats.org/markup-compatibility/2006">
              <mc:Choice xmlns:v="urn:schemas-microsoft-com:vml" Requires="v">
                <p:oleObj name="Document" r:id="rId3" imgW="4651375" imgH="1576070" progId="Word.Document.8">
                  <p:embed/>
                </p:oleObj>
              </mc:Choice>
              <mc:Fallback>
                <p:oleObj name="Document" r:id="rId3" imgW="4651375" imgH="1576070"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66925"/>
                        <a:ext cx="33432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Text Box 28"/>
          <p:cNvSpPr txBox="1">
            <a:spLocks noChangeArrowheads="1"/>
          </p:cNvSpPr>
          <p:nvPr/>
        </p:nvSpPr>
        <p:spPr bwMode="auto">
          <a:xfrm>
            <a:off x="4800600" y="1609725"/>
            <a:ext cx="16002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a:solidFill>
                  <a:schemeClr val="tx2"/>
                </a:solidFill>
              </a:rPr>
              <a:t>Test Data</a:t>
            </a:r>
            <a:endParaRPr lang="en-US" sz="2000" b="0">
              <a:solidFill>
                <a:schemeClr val="bg2"/>
              </a:solidFill>
            </a:endParaRPr>
          </a:p>
        </p:txBody>
      </p:sp>
      <p:sp>
        <p:nvSpPr>
          <p:cNvPr id="31" name="Text Box 29"/>
          <p:cNvSpPr txBox="1">
            <a:spLocks noChangeArrowheads="1"/>
          </p:cNvSpPr>
          <p:nvPr/>
        </p:nvSpPr>
        <p:spPr bwMode="auto">
          <a:xfrm>
            <a:off x="990600" y="1882775"/>
            <a:ext cx="3429000" cy="336550"/>
          </a:xfrm>
          <a:prstGeom prst="rect">
            <a:avLst/>
          </a:prstGeom>
          <a:noFill/>
          <a:ln w="12700">
            <a:noFill/>
            <a:miter lim="800000"/>
          </a:ln>
          <a:effectLst/>
        </p:spPr>
        <p:txBody>
          <a:bodyPr>
            <a:spAutoFit/>
          </a:bodyPr>
          <a:lstStyle/>
          <a:p>
            <a:pPr marL="342900" indent="-342900">
              <a:lnSpc>
                <a:spcPct val="80000"/>
              </a:lnSpc>
              <a:spcBef>
                <a:spcPct val="20000"/>
              </a:spcBef>
              <a:buClr>
                <a:schemeClr val="accent2"/>
              </a:buClr>
              <a:buSzPct val="75000"/>
              <a:buFont typeface="Monotype Sorts" pitchFamily="2" charset="2"/>
              <a:buNone/>
            </a:pPr>
            <a:r>
              <a:rPr lang="en-US" sz="2000" b="0"/>
              <a:t>Start from the root of tree.</a:t>
            </a:r>
          </a:p>
        </p:txBody>
      </p:sp>
      <p:sp>
        <p:nvSpPr>
          <p:cNvPr id="32" name="Line 30"/>
          <p:cNvSpPr>
            <a:spLocks noChangeShapeType="1"/>
          </p:cNvSpPr>
          <p:nvPr/>
        </p:nvSpPr>
        <p:spPr bwMode="auto">
          <a:xfrm>
            <a:off x="2133600" y="2263775"/>
            <a:ext cx="0" cy="457200"/>
          </a:xfrm>
          <a:prstGeom prst="line">
            <a:avLst/>
          </a:prstGeom>
          <a:noFill/>
          <a:ln w="15875">
            <a:solidFill>
              <a:srgbClr val="FF0000"/>
            </a:solidFill>
            <a:prstDash val="dash"/>
            <a:round/>
            <a:tailEnd type="triangle" w="med" len="med"/>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p:txBody>
          <a:bodyPr/>
          <a:lstStyle/>
          <a:p>
            <a:r>
              <a:rPr lang="en-US" b="1"/>
              <a:t>Apply Model to Test Data</a:t>
            </a:r>
          </a:p>
        </p:txBody>
      </p:sp>
      <p:sp>
        <p:nvSpPr>
          <p:cNvPr id="30" name="Content Placeholder 29"/>
          <p:cNvSpPr>
            <a:spLocks noGrp="1"/>
          </p:cNvSpPr>
          <p:nvPr>
            <p:ph idx="1"/>
          </p:nvPr>
        </p:nvSpPr>
        <p:spPr>
          <a:xfrm>
            <a:off x="457200" y="1570037"/>
            <a:ext cx="8229600" cy="4525963"/>
          </a:xfrm>
        </p:spPr>
        <p:txBody>
          <a:bodyPr/>
          <a:lstStyle/>
          <a:p>
            <a:endParaRPr lang="en-US"/>
          </a:p>
        </p:txBody>
      </p:sp>
      <p:sp>
        <p:nvSpPr>
          <p:cNvPr id="3" name="Slide Number Placeholder 2"/>
          <p:cNvSpPr>
            <a:spLocks noGrp="1"/>
          </p:cNvSpPr>
          <p:nvPr>
            <p:ph type="sldNum" sz="quarter" idx="12"/>
          </p:nvPr>
        </p:nvSpPr>
        <p:spPr/>
        <p:txBody>
          <a:bodyPr/>
          <a:lstStyle/>
          <a:p>
            <a:fld id="{D5BBC35B-A44B-4119-B8DA-DE9E3DFADA20}" type="slidenum">
              <a:rPr kumimoji="0" lang="en-US" smtClean="0"/>
              <a:t>49</a:t>
            </a:fld>
            <a:endParaRPr kumimoji="0" lang="en-US"/>
          </a:p>
        </p:txBody>
      </p:sp>
      <p:grpSp>
        <p:nvGrpSpPr>
          <p:cNvPr id="2" name="Group 3"/>
          <p:cNvGrpSpPr/>
          <p:nvPr/>
        </p:nvGrpSpPr>
        <p:grpSpPr bwMode="auto">
          <a:xfrm>
            <a:off x="685800" y="2797175"/>
            <a:ext cx="4267200" cy="3298825"/>
            <a:chOff x="384" y="1584"/>
            <a:chExt cx="2451" cy="1694"/>
          </a:xfrm>
        </p:grpSpPr>
        <p:sp>
          <p:nvSpPr>
            <p:cNvPr id="891908" name="Line 4"/>
            <p:cNvSpPr>
              <a:spLocks noChangeShapeType="1"/>
            </p:cNvSpPr>
            <p:nvPr/>
          </p:nvSpPr>
          <p:spPr bwMode="auto">
            <a:xfrm>
              <a:off x="1655" y="2708"/>
              <a:ext cx="153" cy="332"/>
            </a:xfrm>
            <a:prstGeom prst="line">
              <a:avLst/>
            </a:prstGeom>
            <a:noFill/>
            <a:ln w="12700">
              <a:solidFill>
                <a:srgbClr val="000000"/>
              </a:solidFill>
              <a:round/>
              <a:tailEnd type="triangle" w="med" len="med"/>
            </a:ln>
            <a:effectLst/>
          </p:spPr>
          <p:txBody>
            <a:bodyPr wrap="none" anchor="ctr"/>
            <a:lstStyle/>
            <a:p>
              <a:endParaRPr lang="en-US"/>
            </a:p>
          </p:txBody>
        </p:sp>
        <p:sp>
          <p:nvSpPr>
            <p:cNvPr id="891909" name="Line 5"/>
            <p:cNvSpPr>
              <a:spLocks noChangeShapeType="1"/>
            </p:cNvSpPr>
            <p:nvPr/>
          </p:nvSpPr>
          <p:spPr bwMode="auto">
            <a:xfrm flipH="1">
              <a:off x="943" y="2708"/>
              <a:ext cx="204" cy="332"/>
            </a:xfrm>
            <a:prstGeom prst="line">
              <a:avLst/>
            </a:prstGeom>
            <a:noFill/>
            <a:ln w="12700">
              <a:solidFill>
                <a:srgbClr val="000000"/>
              </a:solidFill>
              <a:round/>
              <a:tailEnd type="triangle" w="med" len="med"/>
            </a:ln>
            <a:effectLst/>
          </p:spPr>
          <p:txBody>
            <a:bodyPr wrap="none" anchor="ctr"/>
            <a:lstStyle/>
            <a:p>
              <a:endParaRPr lang="en-US"/>
            </a:p>
          </p:txBody>
        </p:sp>
        <p:sp>
          <p:nvSpPr>
            <p:cNvPr id="891910" name="Line 6"/>
            <p:cNvSpPr>
              <a:spLocks noChangeShapeType="1"/>
            </p:cNvSpPr>
            <p:nvPr/>
          </p:nvSpPr>
          <p:spPr bwMode="auto">
            <a:xfrm flipH="1">
              <a:off x="1350" y="2208"/>
              <a:ext cx="254" cy="333"/>
            </a:xfrm>
            <a:prstGeom prst="line">
              <a:avLst/>
            </a:prstGeom>
            <a:noFill/>
            <a:ln w="12700">
              <a:solidFill>
                <a:srgbClr val="000000"/>
              </a:solidFill>
              <a:round/>
              <a:tailEnd type="triangle" w="med" len="med"/>
            </a:ln>
            <a:effectLst/>
          </p:spPr>
          <p:txBody>
            <a:bodyPr wrap="none" anchor="ctr"/>
            <a:lstStyle/>
            <a:p>
              <a:endParaRPr lang="en-US"/>
            </a:p>
          </p:txBody>
        </p:sp>
        <p:sp>
          <p:nvSpPr>
            <p:cNvPr id="891911" name="Line 7"/>
            <p:cNvSpPr>
              <a:spLocks noChangeShapeType="1"/>
            </p:cNvSpPr>
            <p:nvPr/>
          </p:nvSpPr>
          <p:spPr bwMode="auto">
            <a:xfrm>
              <a:off x="2113" y="2208"/>
              <a:ext cx="305" cy="333"/>
            </a:xfrm>
            <a:prstGeom prst="line">
              <a:avLst/>
            </a:prstGeom>
            <a:noFill/>
            <a:ln w="12700">
              <a:solidFill>
                <a:srgbClr val="000000"/>
              </a:solidFill>
              <a:round/>
              <a:tailEnd type="triangle" w="med" len="med"/>
            </a:ln>
            <a:effectLst/>
          </p:spPr>
          <p:txBody>
            <a:bodyPr wrap="none" anchor="ctr"/>
            <a:lstStyle/>
            <a:p>
              <a:endParaRPr lang="en-US"/>
            </a:p>
          </p:txBody>
        </p:sp>
        <p:sp>
          <p:nvSpPr>
            <p:cNvPr id="891912" name="Line 8"/>
            <p:cNvSpPr>
              <a:spLocks noChangeShapeType="1"/>
            </p:cNvSpPr>
            <p:nvPr/>
          </p:nvSpPr>
          <p:spPr bwMode="auto">
            <a:xfrm>
              <a:off x="1452" y="1750"/>
              <a:ext cx="356" cy="292"/>
            </a:xfrm>
            <a:prstGeom prst="line">
              <a:avLst/>
            </a:prstGeom>
            <a:noFill/>
            <a:ln w="12700">
              <a:solidFill>
                <a:srgbClr val="000000"/>
              </a:solidFill>
              <a:round/>
              <a:tailEnd type="triangle" w="med" len="med"/>
            </a:ln>
            <a:effectLst/>
          </p:spPr>
          <p:txBody>
            <a:bodyPr wrap="none" anchor="ctr"/>
            <a:lstStyle/>
            <a:p>
              <a:endParaRPr lang="en-US"/>
            </a:p>
          </p:txBody>
        </p:sp>
        <p:sp>
          <p:nvSpPr>
            <p:cNvPr id="891913" name="Line 9"/>
            <p:cNvSpPr>
              <a:spLocks noChangeShapeType="1"/>
            </p:cNvSpPr>
            <p:nvPr/>
          </p:nvSpPr>
          <p:spPr bwMode="auto">
            <a:xfrm flipH="1">
              <a:off x="587" y="1750"/>
              <a:ext cx="356" cy="292"/>
            </a:xfrm>
            <a:prstGeom prst="line">
              <a:avLst/>
            </a:prstGeom>
            <a:noFill/>
            <a:ln w="12700">
              <a:solidFill>
                <a:srgbClr val="000000"/>
              </a:solidFill>
              <a:round/>
              <a:tailEnd type="triangle" w="med" len="med"/>
            </a:ln>
            <a:effectLst/>
          </p:spPr>
          <p:txBody>
            <a:bodyPr wrap="none" anchor="ctr"/>
            <a:lstStyle/>
            <a:p>
              <a:endParaRPr lang="en-US"/>
            </a:p>
          </p:txBody>
        </p:sp>
        <p:sp>
          <p:nvSpPr>
            <p:cNvPr id="891914" name="Text Box 10"/>
            <p:cNvSpPr txBox="1">
              <a:spLocks noChangeArrowheads="1"/>
            </p:cNvSpPr>
            <p:nvPr/>
          </p:nvSpPr>
          <p:spPr bwMode="auto">
            <a:xfrm>
              <a:off x="913" y="1584"/>
              <a:ext cx="590" cy="179"/>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891915" name="Text Box 11"/>
            <p:cNvSpPr txBox="1">
              <a:spLocks noChangeArrowheads="1"/>
            </p:cNvSpPr>
            <p:nvPr/>
          </p:nvSpPr>
          <p:spPr bwMode="auto">
            <a:xfrm>
              <a:off x="1553" y="2042"/>
              <a:ext cx="589" cy="179"/>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891916" name="Text Box 12"/>
            <p:cNvSpPr txBox="1">
              <a:spLocks noChangeArrowheads="1"/>
            </p:cNvSpPr>
            <p:nvPr/>
          </p:nvSpPr>
          <p:spPr bwMode="auto">
            <a:xfrm>
              <a:off x="1096" y="2541"/>
              <a:ext cx="610" cy="179"/>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891917" name="AutoShape 13"/>
            <p:cNvSpPr>
              <a:spLocks noChangeArrowheads="1"/>
            </p:cNvSpPr>
            <p:nvPr/>
          </p:nvSpPr>
          <p:spPr bwMode="auto">
            <a:xfrm>
              <a:off x="1680" y="3038"/>
              <a:ext cx="395" cy="231"/>
            </a:xfrm>
            <a:prstGeom prst="roundRect">
              <a:avLst>
                <a:gd name="adj" fmla="val 16769"/>
              </a:avLst>
            </a:prstGeom>
            <a:solidFill>
              <a:srgbClr val="33CCFF"/>
            </a:solidFill>
            <a:ln w="12700">
              <a:noFill/>
              <a:round/>
            </a:ln>
            <a:effectLst/>
          </p:spPr>
          <p:txBody>
            <a:bodyPr wrap="none" anchor="ctr"/>
            <a:lstStyle/>
            <a:p>
              <a:endParaRPr lang="en-US"/>
            </a:p>
          </p:txBody>
        </p:sp>
        <p:sp>
          <p:nvSpPr>
            <p:cNvPr id="891918" name="Text Box 14"/>
            <p:cNvSpPr txBox="1">
              <a:spLocks noChangeArrowheads="1"/>
            </p:cNvSpPr>
            <p:nvPr/>
          </p:nvSpPr>
          <p:spPr bwMode="auto">
            <a:xfrm>
              <a:off x="1632" y="3038"/>
              <a:ext cx="432" cy="173"/>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891919" name="AutoShape 15"/>
            <p:cNvSpPr>
              <a:spLocks noChangeArrowheads="1"/>
            </p:cNvSpPr>
            <p:nvPr/>
          </p:nvSpPr>
          <p:spPr bwMode="auto">
            <a:xfrm>
              <a:off x="740" y="3049"/>
              <a:ext cx="412" cy="229"/>
            </a:xfrm>
            <a:prstGeom prst="roundRect">
              <a:avLst>
                <a:gd name="adj" fmla="val 16667"/>
              </a:avLst>
            </a:prstGeom>
            <a:solidFill>
              <a:srgbClr val="33CCFF"/>
            </a:solidFill>
            <a:ln w="12700">
              <a:noFill/>
              <a:round/>
            </a:ln>
            <a:effectLst/>
          </p:spPr>
          <p:txBody>
            <a:bodyPr wrap="none" anchor="ctr"/>
            <a:lstStyle/>
            <a:p>
              <a:endParaRPr lang="en-US"/>
            </a:p>
          </p:txBody>
        </p:sp>
        <p:sp>
          <p:nvSpPr>
            <p:cNvPr id="891920" name="Text Box 16"/>
            <p:cNvSpPr txBox="1">
              <a:spLocks noChangeArrowheads="1"/>
            </p:cNvSpPr>
            <p:nvPr/>
          </p:nvSpPr>
          <p:spPr bwMode="auto">
            <a:xfrm>
              <a:off x="814" y="3040"/>
              <a:ext cx="281" cy="173"/>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1921" name="AutoShape 17"/>
            <p:cNvSpPr>
              <a:spLocks noChangeArrowheads="1"/>
            </p:cNvSpPr>
            <p:nvPr/>
          </p:nvSpPr>
          <p:spPr bwMode="auto">
            <a:xfrm>
              <a:off x="384" y="2051"/>
              <a:ext cx="432" cy="219"/>
            </a:xfrm>
            <a:prstGeom prst="roundRect">
              <a:avLst>
                <a:gd name="adj" fmla="val 16667"/>
              </a:avLst>
            </a:prstGeom>
            <a:solidFill>
              <a:srgbClr val="33CCFF"/>
            </a:solidFill>
            <a:ln w="12700">
              <a:noFill/>
              <a:round/>
            </a:ln>
            <a:effectLst/>
          </p:spPr>
          <p:txBody>
            <a:bodyPr wrap="none" anchor="ctr"/>
            <a:lstStyle/>
            <a:p>
              <a:endParaRPr lang="en-US"/>
            </a:p>
          </p:txBody>
        </p:sp>
        <p:sp>
          <p:nvSpPr>
            <p:cNvPr id="891922" name="Text Box 18"/>
            <p:cNvSpPr txBox="1">
              <a:spLocks noChangeArrowheads="1"/>
            </p:cNvSpPr>
            <p:nvPr/>
          </p:nvSpPr>
          <p:spPr bwMode="auto">
            <a:xfrm>
              <a:off x="458" y="2042"/>
              <a:ext cx="281" cy="173"/>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891923" name="AutoShape 19"/>
            <p:cNvSpPr>
              <a:spLocks noChangeArrowheads="1"/>
            </p:cNvSpPr>
            <p:nvPr/>
          </p:nvSpPr>
          <p:spPr bwMode="auto">
            <a:xfrm>
              <a:off x="2208" y="2558"/>
              <a:ext cx="432" cy="240"/>
            </a:xfrm>
            <a:prstGeom prst="roundRect">
              <a:avLst>
                <a:gd name="adj" fmla="val 16667"/>
              </a:avLst>
            </a:prstGeom>
            <a:solidFill>
              <a:srgbClr val="33CCFF"/>
            </a:solidFill>
            <a:ln w="12700">
              <a:noFill/>
              <a:round/>
            </a:ln>
            <a:effectLst/>
          </p:spPr>
          <p:txBody>
            <a:bodyPr wrap="none" anchor="ctr"/>
            <a:lstStyle/>
            <a:p>
              <a:endParaRPr lang="en-US"/>
            </a:p>
          </p:txBody>
        </p:sp>
        <p:sp>
          <p:nvSpPr>
            <p:cNvPr id="891924" name="Text Box 20"/>
            <p:cNvSpPr txBox="1">
              <a:spLocks noChangeArrowheads="1"/>
            </p:cNvSpPr>
            <p:nvPr/>
          </p:nvSpPr>
          <p:spPr bwMode="auto">
            <a:xfrm>
              <a:off x="2270" y="2558"/>
              <a:ext cx="281" cy="173"/>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1925" name="Text Box 21"/>
            <p:cNvSpPr txBox="1">
              <a:spLocks noChangeArrowheads="1"/>
            </p:cNvSpPr>
            <p:nvPr/>
          </p:nvSpPr>
          <p:spPr bwMode="auto">
            <a:xfrm>
              <a:off x="484" y="1750"/>
              <a:ext cx="307"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891926" name="Text Box 22"/>
            <p:cNvSpPr txBox="1">
              <a:spLocks noChangeArrowheads="1"/>
            </p:cNvSpPr>
            <p:nvPr/>
          </p:nvSpPr>
          <p:spPr bwMode="auto">
            <a:xfrm>
              <a:off x="1654" y="1750"/>
              <a:ext cx="255"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No</a:t>
              </a:r>
              <a:endParaRPr lang="en-US" sz="1600" b="0">
                <a:solidFill>
                  <a:schemeClr val="bg2"/>
                </a:solidFill>
              </a:endParaRPr>
            </a:p>
          </p:txBody>
        </p:sp>
        <p:sp>
          <p:nvSpPr>
            <p:cNvPr id="891927" name="Text Box 23"/>
            <p:cNvSpPr txBox="1">
              <a:spLocks noChangeArrowheads="1"/>
            </p:cNvSpPr>
            <p:nvPr/>
          </p:nvSpPr>
          <p:spPr bwMode="auto">
            <a:xfrm>
              <a:off x="2301" y="2232"/>
              <a:ext cx="53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891928" name="Text Box 24"/>
            <p:cNvSpPr txBox="1">
              <a:spLocks noChangeArrowheads="1"/>
            </p:cNvSpPr>
            <p:nvPr/>
          </p:nvSpPr>
          <p:spPr bwMode="auto">
            <a:xfrm>
              <a:off x="945" y="2250"/>
              <a:ext cx="95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891929" name="Text Box 25"/>
            <p:cNvSpPr txBox="1">
              <a:spLocks noChangeArrowheads="1"/>
            </p:cNvSpPr>
            <p:nvPr/>
          </p:nvSpPr>
          <p:spPr bwMode="auto">
            <a:xfrm>
              <a:off x="654" y="2749"/>
              <a:ext cx="41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891930" name="Text Box 26"/>
            <p:cNvSpPr txBox="1">
              <a:spLocks noChangeArrowheads="1"/>
            </p:cNvSpPr>
            <p:nvPr/>
          </p:nvSpPr>
          <p:spPr bwMode="auto">
            <a:xfrm>
              <a:off x="1772" y="2749"/>
              <a:ext cx="414" cy="173"/>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pSp>
      <p:graphicFrame>
        <p:nvGraphicFramePr>
          <p:cNvPr id="891931" name="Object 27"/>
          <p:cNvGraphicFramePr>
            <a:graphicFrameLocks noChangeAspect="1"/>
          </p:cNvGraphicFramePr>
          <p:nvPr/>
        </p:nvGraphicFramePr>
        <p:xfrm>
          <a:off x="4953000" y="2036762"/>
          <a:ext cx="3343275" cy="1133475"/>
        </p:xfrm>
        <a:graphic>
          <a:graphicData uri="http://schemas.openxmlformats.org/presentationml/2006/ole">
            <mc:AlternateContent xmlns:mc="http://schemas.openxmlformats.org/markup-compatibility/2006">
              <mc:Choice xmlns:v="urn:schemas-microsoft-com:vml" Requires="v">
                <p:oleObj name="Document" r:id="rId3" imgW="4651375" imgH="1576070" progId="Word.Document.8">
                  <p:embed/>
                </p:oleObj>
              </mc:Choice>
              <mc:Fallback>
                <p:oleObj name="Document" r:id="rId3" imgW="4651375" imgH="1576070"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6762"/>
                        <a:ext cx="33432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932" name="Text Box 28"/>
          <p:cNvSpPr txBox="1">
            <a:spLocks noChangeArrowheads="1"/>
          </p:cNvSpPr>
          <p:nvPr/>
        </p:nvSpPr>
        <p:spPr bwMode="auto">
          <a:xfrm>
            <a:off x="4800600" y="1579562"/>
            <a:ext cx="16002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a:solidFill>
                  <a:schemeClr val="tx2"/>
                </a:solidFill>
              </a:rPr>
              <a:t>Test Data</a:t>
            </a:r>
            <a:endParaRPr lang="en-US" sz="2000" b="0">
              <a:solidFill>
                <a:schemeClr val="bg2"/>
              </a:solidFill>
            </a:endParaRPr>
          </a:p>
        </p:txBody>
      </p:sp>
      <p:sp>
        <p:nvSpPr>
          <p:cNvPr id="891933" name="Line 29"/>
          <p:cNvSpPr>
            <a:spLocks noChangeShapeType="1"/>
          </p:cNvSpPr>
          <p:nvPr/>
        </p:nvSpPr>
        <p:spPr bwMode="auto">
          <a:xfrm flipH="1">
            <a:off x="2667000" y="2263775"/>
            <a:ext cx="2362200" cy="685800"/>
          </a:xfrm>
          <a:prstGeom prst="line">
            <a:avLst/>
          </a:prstGeom>
          <a:noFill/>
          <a:ln w="15875">
            <a:solidFill>
              <a:srgbClr val="FF0000"/>
            </a:solidFill>
            <a:prstDash val="dash"/>
            <a:round/>
            <a:headEnd type="triangle" w="med" len="med"/>
          </a:ln>
          <a:effectLst/>
        </p:spPr>
        <p:txBody>
          <a:bodyPr wrap="none" anchor="ctr"/>
          <a:lstStyle/>
          <a:p>
            <a:endParaRPr 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762000"/>
          </a:xfrm>
        </p:spPr>
        <p:txBody>
          <a:bodyPr/>
          <a:lstStyle/>
          <a:p>
            <a:r>
              <a:rPr lang="en-US" b="1" dirty="0">
                <a:solidFill>
                  <a:schemeClr val="tx1"/>
                </a:solidFill>
                <a:cs typeface="+mj-lt"/>
              </a:rPr>
              <a:t>Course Description</a:t>
            </a:r>
          </a:p>
        </p:txBody>
      </p:sp>
      <p:sp>
        <p:nvSpPr>
          <p:cNvPr id="3" name="Content Placeholder 2"/>
          <p:cNvSpPr>
            <a:spLocks noGrp="1"/>
          </p:cNvSpPr>
          <p:nvPr>
            <p:ph idx="1"/>
          </p:nvPr>
        </p:nvSpPr>
        <p:spPr>
          <a:xfrm>
            <a:off x="533400" y="1295400"/>
            <a:ext cx="8395335" cy="5181600"/>
          </a:xfrm>
        </p:spPr>
        <p:txBody>
          <a:bodyPr>
            <a:noAutofit/>
          </a:bodyPr>
          <a:lstStyle/>
          <a:p>
            <a:pPr>
              <a:buFont typeface="Wingdings" panose="05000000000000000000" pitchFamily="2" charset="2"/>
              <a:buChar char="Ø"/>
            </a:pPr>
            <a:r>
              <a:rPr lang="en-US" dirty="0">
                <a:cs typeface="+mn-lt"/>
              </a:rPr>
              <a:t>Machine learning (ML) is the study of computer algorithms that can improve automatically through experience and by the use of varying data.   </a:t>
            </a:r>
          </a:p>
          <a:p>
            <a:pPr>
              <a:buFont typeface="Wingdings" panose="05000000000000000000" pitchFamily="2" charset="2"/>
              <a:buChar char="Ø"/>
            </a:pPr>
            <a:r>
              <a:rPr lang="en-US" dirty="0">
                <a:cs typeface="+mn-lt"/>
              </a:rPr>
              <a:t>This course aims to introduce the concepts, algorithms, techniques on machine learning, including 1) regression, 2) </a:t>
            </a:r>
            <a:r>
              <a:rPr lang="en-US" dirty="0">
                <a:cs typeface="+mn-lt"/>
                <a:sym typeface="+mn-ea"/>
              </a:rPr>
              <a:t>classification</a:t>
            </a:r>
            <a:r>
              <a:rPr lang="en-US" dirty="0">
                <a:cs typeface="+mn-lt"/>
              </a:rPr>
              <a:t>,  3) model selection</a:t>
            </a:r>
            <a:r>
              <a:rPr lang="en-US" dirty="0">
                <a:cs typeface="+mn-lt"/>
                <a:sym typeface="+mn-ea"/>
              </a:rPr>
              <a:t>, </a:t>
            </a:r>
            <a:r>
              <a:rPr lang="en-US" dirty="0">
                <a:cs typeface="+mn-lt"/>
              </a:rPr>
              <a:t>4) </a:t>
            </a:r>
            <a:r>
              <a:rPr lang="en-US" dirty="0">
                <a:cs typeface="+mn-lt"/>
                <a:sym typeface="+mn-ea"/>
              </a:rPr>
              <a:t>clustering,</a:t>
            </a:r>
            <a:r>
              <a:rPr lang="en-US" dirty="0">
                <a:cs typeface="+mn-lt"/>
              </a:rPr>
              <a:t> 5) deep learning, and cover some applications of machine learning techniques. </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5</a:t>
            </a:fld>
            <a:endParaRPr lang="en-US" dirty="0">
              <a:latin typeface="Calibri" panose="020F0502020204030204" pitchFamily="-107"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2"/>
          <p:cNvSpPr>
            <a:spLocks noGrp="1" noChangeArrowheads="1"/>
          </p:cNvSpPr>
          <p:nvPr>
            <p:ph type="title"/>
          </p:nvPr>
        </p:nvSpPr>
        <p:spPr/>
        <p:txBody>
          <a:bodyPr/>
          <a:lstStyle/>
          <a:p>
            <a:r>
              <a:rPr lang="en-US" b="1"/>
              <a:t>Apply Model to Test Data</a:t>
            </a:r>
          </a:p>
        </p:txBody>
      </p:sp>
      <p:sp>
        <p:nvSpPr>
          <p:cNvPr id="29" name="Content Placeholder 28"/>
          <p:cNvSpPr>
            <a:spLocks noGrp="1"/>
          </p:cNvSpPr>
          <p:nvPr>
            <p:ph idx="1"/>
          </p:nvPr>
        </p:nvSpPr>
        <p:spPr>
          <a:xfrm>
            <a:off x="457200" y="2027237"/>
            <a:ext cx="8229600" cy="4525963"/>
          </a:xfrm>
        </p:spPr>
        <p:txBody>
          <a:bodyPr/>
          <a:lstStyle/>
          <a:p>
            <a:endParaRPr lang="en-US"/>
          </a:p>
        </p:txBody>
      </p:sp>
      <p:sp>
        <p:nvSpPr>
          <p:cNvPr id="2" name="Slide Number Placeholder 1"/>
          <p:cNvSpPr>
            <a:spLocks noGrp="1"/>
          </p:cNvSpPr>
          <p:nvPr>
            <p:ph type="sldNum" sz="quarter" idx="12"/>
          </p:nvPr>
        </p:nvSpPr>
        <p:spPr/>
        <p:txBody>
          <a:bodyPr/>
          <a:lstStyle/>
          <a:p>
            <a:fld id="{D5BBC35B-A44B-4119-B8DA-DE9E3DFADA20}" type="slidenum">
              <a:rPr kumimoji="0" lang="en-US" smtClean="0"/>
              <a:t>50</a:t>
            </a:fld>
            <a:endParaRPr kumimoji="0" lang="en-US"/>
          </a:p>
        </p:txBody>
      </p:sp>
      <p:sp>
        <p:nvSpPr>
          <p:cNvPr id="892931" name="Line 3"/>
          <p:cNvSpPr>
            <a:spLocks noChangeShapeType="1"/>
          </p:cNvSpPr>
          <p:nvPr/>
        </p:nvSpPr>
        <p:spPr bwMode="auto">
          <a:xfrm>
            <a:off x="2898775" y="4978400"/>
            <a:ext cx="2667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2932" name="Line 4"/>
          <p:cNvSpPr>
            <a:spLocks noChangeShapeType="1"/>
          </p:cNvSpPr>
          <p:nvPr/>
        </p:nvSpPr>
        <p:spPr bwMode="auto">
          <a:xfrm flipH="1">
            <a:off x="1658938" y="4978400"/>
            <a:ext cx="3556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2933" name="Line 5"/>
          <p:cNvSpPr>
            <a:spLocks noChangeShapeType="1"/>
          </p:cNvSpPr>
          <p:nvPr/>
        </p:nvSpPr>
        <p:spPr bwMode="auto">
          <a:xfrm flipH="1">
            <a:off x="2366963" y="4003675"/>
            <a:ext cx="442912" cy="649287"/>
          </a:xfrm>
          <a:prstGeom prst="line">
            <a:avLst/>
          </a:prstGeom>
          <a:noFill/>
          <a:ln w="12700">
            <a:solidFill>
              <a:srgbClr val="000000"/>
            </a:solidFill>
            <a:round/>
            <a:tailEnd type="triangle" w="med" len="med"/>
          </a:ln>
          <a:effectLst/>
        </p:spPr>
        <p:txBody>
          <a:bodyPr wrap="none" anchor="ctr"/>
          <a:lstStyle/>
          <a:p>
            <a:endParaRPr lang="en-US"/>
          </a:p>
        </p:txBody>
      </p:sp>
      <p:sp>
        <p:nvSpPr>
          <p:cNvPr id="892934" name="Line 6"/>
          <p:cNvSpPr>
            <a:spLocks noChangeShapeType="1"/>
          </p:cNvSpPr>
          <p:nvPr/>
        </p:nvSpPr>
        <p:spPr bwMode="auto">
          <a:xfrm>
            <a:off x="3695700" y="4003675"/>
            <a:ext cx="531813" cy="649287"/>
          </a:xfrm>
          <a:prstGeom prst="line">
            <a:avLst/>
          </a:prstGeom>
          <a:noFill/>
          <a:ln w="12700">
            <a:solidFill>
              <a:srgbClr val="000000"/>
            </a:solidFill>
            <a:round/>
            <a:tailEnd type="triangle" w="med" len="med"/>
          </a:ln>
          <a:effectLst/>
        </p:spPr>
        <p:txBody>
          <a:bodyPr wrap="none" anchor="ctr"/>
          <a:lstStyle/>
          <a:p>
            <a:endParaRPr lang="en-US"/>
          </a:p>
        </p:txBody>
      </p:sp>
      <p:sp>
        <p:nvSpPr>
          <p:cNvPr id="892935" name="Line 7"/>
          <p:cNvSpPr>
            <a:spLocks noChangeShapeType="1"/>
          </p:cNvSpPr>
          <p:nvPr/>
        </p:nvSpPr>
        <p:spPr bwMode="auto">
          <a:xfrm>
            <a:off x="2544763" y="3113087"/>
            <a:ext cx="620712" cy="568325"/>
          </a:xfrm>
          <a:prstGeom prst="line">
            <a:avLst/>
          </a:prstGeom>
          <a:noFill/>
          <a:ln w="38100">
            <a:solidFill>
              <a:srgbClr val="FF0000"/>
            </a:solidFill>
            <a:round/>
            <a:tailEnd type="triangle" w="med" len="med"/>
          </a:ln>
          <a:effectLst/>
        </p:spPr>
        <p:txBody>
          <a:bodyPr wrap="none" anchor="ctr"/>
          <a:lstStyle/>
          <a:p>
            <a:endParaRPr lang="en-US"/>
          </a:p>
        </p:txBody>
      </p:sp>
      <p:sp>
        <p:nvSpPr>
          <p:cNvPr id="892936" name="Line 8"/>
          <p:cNvSpPr>
            <a:spLocks noChangeShapeType="1"/>
          </p:cNvSpPr>
          <p:nvPr/>
        </p:nvSpPr>
        <p:spPr bwMode="auto">
          <a:xfrm flipH="1">
            <a:off x="1039813" y="3113087"/>
            <a:ext cx="619125" cy="568325"/>
          </a:xfrm>
          <a:prstGeom prst="line">
            <a:avLst/>
          </a:prstGeom>
          <a:noFill/>
          <a:ln w="12700">
            <a:solidFill>
              <a:srgbClr val="000000"/>
            </a:solidFill>
            <a:round/>
            <a:tailEnd type="triangle" w="med" len="med"/>
          </a:ln>
          <a:effectLst/>
        </p:spPr>
        <p:txBody>
          <a:bodyPr wrap="none" anchor="ctr"/>
          <a:lstStyle/>
          <a:p>
            <a:endParaRPr lang="en-US"/>
          </a:p>
        </p:txBody>
      </p:sp>
      <p:sp>
        <p:nvSpPr>
          <p:cNvPr id="892937" name="Text Box 9"/>
          <p:cNvSpPr txBox="1">
            <a:spLocks noChangeArrowheads="1"/>
          </p:cNvSpPr>
          <p:nvPr/>
        </p:nvSpPr>
        <p:spPr bwMode="auto">
          <a:xfrm>
            <a:off x="1606550" y="2789237"/>
            <a:ext cx="1027113"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892938" name="Text Box 10"/>
          <p:cNvSpPr txBox="1">
            <a:spLocks noChangeArrowheads="1"/>
          </p:cNvSpPr>
          <p:nvPr/>
        </p:nvSpPr>
        <p:spPr bwMode="auto">
          <a:xfrm>
            <a:off x="2720975" y="3681412"/>
            <a:ext cx="1025525" cy="347663"/>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892939" name="Text Box 11"/>
          <p:cNvSpPr txBox="1">
            <a:spLocks noChangeArrowheads="1"/>
          </p:cNvSpPr>
          <p:nvPr/>
        </p:nvSpPr>
        <p:spPr bwMode="auto">
          <a:xfrm>
            <a:off x="1925638" y="4652962"/>
            <a:ext cx="1062037"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892940" name="AutoShape 12"/>
          <p:cNvSpPr>
            <a:spLocks noChangeArrowheads="1"/>
          </p:cNvSpPr>
          <p:nvPr/>
        </p:nvSpPr>
        <p:spPr bwMode="auto">
          <a:xfrm>
            <a:off x="2941638" y="5621337"/>
            <a:ext cx="688975" cy="449263"/>
          </a:xfrm>
          <a:prstGeom prst="roundRect">
            <a:avLst>
              <a:gd name="adj" fmla="val 16769"/>
            </a:avLst>
          </a:prstGeom>
          <a:solidFill>
            <a:srgbClr val="33CCFF"/>
          </a:solidFill>
          <a:ln w="12700">
            <a:noFill/>
            <a:round/>
          </a:ln>
          <a:effectLst/>
        </p:spPr>
        <p:txBody>
          <a:bodyPr wrap="none" anchor="ctr"/>
          <a:lstStyle/>
          <a:p>
            <a:endParaRPr lang="en-US"/>
          </a:p>
        </p:txBody>
      </p:sp>
      <p:sp>
        <p:nvSpPr>
          <p:cNvPr id="892941" name="Text Box 13"/>
          <p:cNvSpPr txBox="1">
            <a:spLocks noChangeArrowheads="1"/>
          </p:cNvSpPr>
          <p:nvPr/>
        </p:nvSpPr>
        <p:spPr bwMode="auto">
          <a:xfrm>
            <a:off x="2859088" y="5621337"/>
            <a:ext cx="750887" cy="336550"/>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892942" name="AutoShape 14"/>
          <p:cNvSpPr>
            <a:spLocks noChangeArrowheads="1"/>
          </p:cNvSpPr>
          <p:nvPr/>
        </p:nvSpPr>
        <p:spPr bwMode="auto">
          <a:xfrm>
            <a:off x="1304925" y="5641975"/>
            <a:ext cx="717550" cy="446087"/>
          </a:xfrm>
          <a:prstGeom prst="roundRect">
            <a:avLst>
              <a:gd name="adj" fmla="val 16667"/>
            </a:avLst>
          </a:prstGeom>
          <a:solidFill>
            <a:srgbClr val="33CCFF"/>
          </a:solidFill>
          <a:ln w="12700">
            <a:noFill/>
            <a:round/>
          </a:ln>
          <a:effectLst/>
        </p:spPr>
        <p:txBody>
          <a:bodyPr wrap="none" anchor="ctr"/>
          <a:lstStyle/>
          <a:p>
            <a:endParaRPr lang="en-US"/>
          </a:p>
        </p:txBody>
      </p:sp>
      <p:sp>
        <p:nvSpPr>
          <p:cNvPr id="892943" name="Text Box 15"/>
          <p:cNvSpPr txBox="1">
            <a:spLocks noChangeArrowheads="1"/>
          </p:cNvSpPr>
          <p:nvPr/>
        </p:nvSpPr>
        <p:spPr bwMode="auto">
          <a:xfrm>
            <a:off x="1435100" y="56245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2944" name="AutoShape 16"/>
          <p:cNvSpPr>
            <a:spLocks noChangeArrowheads="1"/>
          </p:cNvSpPr>
          <p:nvPr/>
        </p:nvSpPr>
        <p:spPr bwMode="auto">
          <a:xfrm>
            <a:off x="685800" y="3698875"/>
            <a:ext cx="752475" cy="427037"/>
          </a:xfrm>
          <a:prstGeom prst="roundRect">
            <a:avLst>
              <a:gd name="adj" fmla="val 16667"/>
            </a:avLst>
          </a:prstGeom>
          <a:solidFill>
            <a:srgbClr val="33CCFF"/>
          </a:solidFill>
          <a:ln w="12700">
            <a:noFill/>
            <a:round/>
          </a:ln>
          <a:effectLst/>
        </p:spPr>
        <p:txBody>
          <a:bodyPr wrap="none" anchor="ctr"/>
          <a:lstStyle/>
          <a:p>
            <a:endParaRPr lang="en-US"/>
          </a:p>
        </p:txBody>
      </p:sp>
      <p:sp>
        <p:nvSpPr>
          <p:cNvPr id="892945" name="Text Box 17"/>
          <p:cNvSpPr txBox="1">
            <a:spLocks noChangeArrowheads="1"/>
          </p:cNvSpPr>
          <p:nvPr/>
        </p:nvSpPr>
        <p:spPr bwMode="auto">
          <a:xfrm>
            <a:off x="814388" y="36814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892946" name="AutoShape 18"/>
          <p:cNvSpPr>
            <a:spLocks noChangeArrowheads="1"/>
          </p:cNvSpPr>
          <p:nvPr/>
        </p:nvSpPr>
        <p:spPr bwMode="auto">
          <a:xfrm>
            <a:off x="3860800" y="4686300"/>
            <a:ext cx="752475" cy="466725"/>
          </a:xfrm>
          <a:prstGeom prst="roundRect">
            <a:avLst>
              <a:gd name="adj" fmla="val 16667"/>
            </a:avLst>
          </a:prstGeom>
          <a:solidFill>
            <a:srgbClr val="33CCFF"/>
          </a:solidFill>
          <a:ln w="12700">
            <a:noFill/>
            <a:round/>
          </a:ln>
          <a:effectLst/>
        </p:spPr>
        <p:txBody>
          <a:bodyPr wrap="none" anchor="ctr"/>
          <a:lstStyle/>
          <a:p>
            <a:endParaRPr lang="en-US"/>
          </a:p>
        </p:txBody>
      </p:sp>
      <p:sp>
        <p:nvSpPr>
          <p:cNvPr id="892947" name="Text Box 19"/>
          <p:cNvSpPr txBox="1">
            <a:spLocks noChangeArrowheads="1"/>
          </p:cNvSpPr>
          <p:nvPr/>
        </p:nvSpPr>
        <p:spPr bwMode="auto">
          <a:xfrm>
            <a:off x="3968750" y="4686300"/>
            <a:ext cx="490538"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2948" name="Text Box 20"/>
          <p:cNvSpPr txBox="1">
            <a:spLocks noChangeArrowheads="1"/>
          </p:cNvSpPr>
          <p:nvPr/>
        </p:nvSpPr>
        <p:spPr bwMode="auto">
          <a:xfrm>
            <a:off x="860425" y="3113087"/>
            <a:ext cx="533400"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892949" name="Text Box 21"/>
          <p:cNvSpPr txBox="1">
            <a:spLocks noChangeArrowheads="1"/>
          </p:cNvSpPr>
          <p:nvPr/>
        </p:nvSpPr>
        <p:spPr bwMode="auto">
          <a:xfrm>
            <a:off x="2897188" y="3113087"/>
            <a:ext cx="442912"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solidFill>
                  <a:srgbClr val="FF0000"/>
                </a:solidFill>
              </a:rPr>
              <a:t>No</a:t>
            </a:r>
          </a:p>
        </p:txBody>
      </p:sp>
      <p:sp>
        <p:nvSpPr>
          <p:cNvPr id="892950" name="Text Box 22"/>
          <p:cNvSpPr txBox="1">
            <a:spLocks noChangeArrowheads="1"/>
          </p:cNvSpPr>
          <p:nvPr/>
        </p:nvSpPr>
        <p:spPr bwMode="auto">
          <a:xfrm>
            <a:off x="4022725" y="4051300"/>
            <a:ext cx="93027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892951" name="Text Box 23"/>
          <p:cNvSpPr txBox="1">
            <a:spLocks noChangeArrowheads="1"/>
          </p:cNvSpPr>
          <p:nvPr/>
        </p:nvSpPr>
        <p:spPr bwMode="auto">
          <a:xfrm>
            <a:off x="1662113" y="4086225"/>
            <a:ext cx="16605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892952" name="Text Box 24"/>
          <p:cNvSpPr txBox="1">
            <a:spLocks noChangeArrowheads="1"/>
          </p:cNvSpPr>
          <p:nvPr/>
        </p:nvSpPr>
        <p:spPr bwMode="auto">
          <a:xfrm>
            <a:off x="1155700" y="5057775"/>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892953" name="Text Box 25"/>
          <p:cNvSpPr txBox="1">
            <a:spLocks noChangeArrowheads="1"/>
          </p:cNvSpPr>
          <p:nvPr/>
        </p:nvSpPr>
        <p:spPr bwMode="auto">
          <a:xfrm>
            <a:off x="3101975" y="5057775"/>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aphicFrame>
        <p:nvGraphicFramePr>
          <p:cNvPr id="892954" name="Object 26"/>
          <p:cNvGraphicFramePr>
            <a:graphicFrameLocks noChangeAspect="1"/>
          </p:cNvGraphicFramePr>
          <p:nvPr/>
        </p:nvGraphicFramePr>
        <p:xfrm>
          <a:off x="4953000" y="2027237"/>
          <a:ext cx="3343275" cy="1133475"/>
        </p:xfrm>
        <a:graphic>
          <a:graphicData uri="http://schemas.openxmlformats.org/presentationml/2006/ole">
            <mc:AlternateContent xmlns:mc="http://schemas.openxmlformats.org/markup-compatibility/2006">
              <mc:Choice xmlns:v="urn:schemas-microsoft-com:vml" Requires="v">
                <p:oleObj name="Document" r:id="rId3" imgW="4651375" imgH="1576070" progId="Word.Document.8">
                  <p:embed/>
                </p:oleObj>
              </mc:Choice>
              <mc:Fallback>
                <p:oleObj name="Document" r:id="rId3" imgW="4651375" imgH="1576070"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27237"/>
                        <a:ext cx="33432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2955" name="Text Box 27"/>
          <p:cNvSpPr txBox="1">
            <a:spLocks noChangeArrowheads="1"/>
          </p:cNvSpPr>
          <p:nvPr/>
        </p:nvSpPr>
        <p:spPr bwMode="auto">
          <a:xfrm>
            <a:off x="4800600" y="1570037"/>
            <a:ext cx="16002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a:solidFill>
                  <a:schemeClr val="tx2"/>
                </a:solidFill>
              </a:rPr>
              <a:t>Test Data</a:t>
            </a:r>
            <a:endParaRPr lang="en-US" sz="2000" b="0">
              <a:solidFill>
                <a:schemeClr val="bg2"/>
              </a:solidFill>
            </a:endParaRPr>
          </a:p>
        </p:txBody>
      </p:sp>
      <p:sp>
        <p:nvSpPr>
          <p:cNvPr id="892956" name="Line 28"/>
          <p:cNvSpPr>
            <a:spLocks noChangeShapeType="1"/>
          </p:cNvSpPr>
          <p:nvPr/>
        </p:nvSpPr>
        <p:spPr bwMode="auto">
          <a:xfrm flipH="1">
            <a:off x="3352800" y="2789237"/>
            <a:ext cx="1600200" cy="457200"/>
          </a:xfrm>
          <a:prstGeom prst="line">
            <a:avLst/>
          </a:prstGeom>
          <a:noFill/>
          <a:ln w="15875">
            <a:solidFill>
              <a:srgbClr val="FF0000"/>
            </a:solidFill>
            <a:prstDash val="dash"/>
            <a:round/>
            <a:headEnd type="triangle" w="med" len="med"/>
            <a:tailEnd type="triangle" w="med" len="med"/>
          </a:ln>
          <a:effectLst/>
        </p:spPr>
        <p:txBody>
          <a:bodyPr wrap="none" anchor="ctr"/>
          <a:lstStyle/>
          <a:p>
            <a:endParaRPr 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p:txBody>
          <a:bodyPr/>
          <a:lstStyle/>
          <a:p>
            <a:r>
              <a:rPr lang="en-US" b="1"/>
              <a:t>Apply Model to Test Data</a:t>
            </a:r>
          </a:p>
        </p:txBody>
      </p:sp>
      <p:sp>
        <p:nvSpPr>
          <p:cNvPr id="29" name="Content Placeholder 28"/>
          <p:cNvSpPr>
            <a:spLocks noGrp="1"/>
          </p:cNvSpPr>
          <p:nvPr>
            <p:ph idx="1"/>
          </p:nvPr>
        </p:nvSpPr>
        <p:spPr>
          <a:xfrm>
            <a:off x="457200" y="2027237"/>
            <a:ext cx="8229600" cy="4525963"/>
          </a:xfrm>
        </p:spPr>
        <p:txBody>
          <a:bodyPr/>
          <a:lstStyle/>
          <a:p>
            <a:endParaRPr lang="en-US"/>
          </a:p>
        </p:txBody>
      </p:sp>
      <p:sp>
        <p:nvSpPr>
          <p:cNvPr id="2" name="Slide Number Placeholder 1"/>
          <p:cNvSpPr>
            <a:spLocks noGrp="1"/>
          </p:cNvSpPr>
          <p:nvPr>
            <p:ph type="sldNum" sz="quarter" idx="12"/>
          </p:nvPr>
        </p:nvSpPr>
        <p:spPr/>
        <p:txBody>
          <a:bodyPr/>
          <a:lstStyle/>
          <a:p>
            <a:fld id="{D5BBC35B-A44B-4119-B8DA-DE9E3DFADA20}" type="slidenum">
              <a:rPr kumimoji="0" lang="en-US" smtClean="0"/>
              <a:t>51</a:t>
            </a:fld>
            <a:endParaRPr kumimoji="0" lang="en-US"/>
          </a:p>
        </p:txBody>
      </p:sp>
      <p:sp>
        <p:nvSpPr>
          <p:cNvPr id="893955" name="Line 3"/>
          <p:cNvSpPr>
            <a:spLocks noChangeShapeType="1"/>
          </p:cNvSpPr>
          <p:nvPr/>
        </p:nvSpPr>
        <p:spPr bwMode="auto">
          <a:xfrm>
            <a:off x="2898775" y="4978400"/>
            <a:ext cx="2667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3956" name="Line 4"/>
          <p:cNvSpPr>
            <a:spLocks noChangeShapeType="1"/>
          </p:cNvSpPr>
          <p:nvPr/>
        </p:nvSpPr>
        <p:spPr bwMode="auto">
          <a:xfrm flipH="1">
            <a:off x="1658938" y="4978400"/>
            <a:ext cx="3556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3957" name="Line 5"/>
          <p:cNvSpPr>
            <a:spLocks noChangeShapeType="1"/>
          </p:cNvSpPr>
          <p:nvPr/>
        </p:nvSpPr>
        <p:spPr bwMode="auto">
          <a:xfrm flipH="1">
            <a:off x="2366963" y="4003675"/>
            <a:ext cx="442912" cy="649287"/>
          </a:xfrm>
          <a:prstGeom prst="line">
            <a:avLst/>
          </a:prstGeom>
          <a:noFill/>
          <a:ln w="12700">
            <a:solidFill>
              <a:srgbClr val="000000"/>
            </a:solidFill>
            <a:round/>
            <a:tailEnd type="triangle" w="med" len="med"/>
          </a:ln>
          <a:effectLst/>
        </p:spPr>
        <p:txBody>
          <a:bodyPr wrap="none" anchor="ctr"/>
          <a:lstStyle/>
          <a:p>
            <a:endParaRPr lang="en-US"/>
          </a:p>
        </p:txBody>
      </p:sp>
      <p:sp>
        <p:nvSpPr>
          <p:cNvPr id="893958" name="Line 6"/>
          <p:cNvSpPr>
            <a:spLocks noChangeShapeType="1"/>
          </p:cNvSpPr>
          <p:nvPr/>
        </p:nvSpPr>
        <p:spPr bwMode="auto">
          <a:xfrm>
            <a:off x="3695700" y="4003675"/>
            <a:ext cx="531813" cy="649287"/>
          </a:xfrm>
          <a:prstGeom prst="line">
            <a:avLst/>
          </a:prstGeom>
          <a:noFill/>
          <a:ln w="12700">
            <a:solidFill>
              <a:srgbClr val="000000"/>
            </a:solidFill>
            <a:round/>
            <a:tailEnd type="triangle" w="med" len="med"/>
          </a:ln>
          <a:effectLst/>
        </p:spPr>
        <p:txBody>
          <a:bodyPr wrap="none" anchor="ctr"/>
          <a:lstStyle/>
          <a:p>
            <a:endParaRPr lang="en-US"/>
          </a:p>
        </p:txBody>
      </p:sp>
      <p:sp>
        <p:nvSpPr>
          <p:cNvPr id="893959" name="Line 7"/>
          <p:cNvSpPr>
            <a:spLocks noChangeShapeType="1"/>
          </p:cNvSpPr>
          <p:nvPr/>
        </p:nvSpPr>
        <p:spPr bwMode="auto">
          <a:xfrm>
            <a:off x="2544763" y="3113087"/>
            <a:ext cx="620712" cy="568325"/>
          </a:xfrm>
          <a:prstGeom prst="line">
            <a:avLst/>
          </a:prstGeom>
          <a:noFill/>
          <a:ln w="38100">
            <a:solidFill>
              <a:srgbClr val="FF0000"/>
            </a:solidFill>
            <a:round/>
            <a:tailEnd type="triangle" w="med" len="med"/>
          </a:ln>
          <a:effectLst/>
        </p:spPr>
        <p:txBody>
          <a:bodyPr wrap="none" anchor="ctr"/>
          <a:lstStyle/>
          <a:p>
            <a:endParaRPr lang="en-US"/>
          </a:p>
        </p:txBody>
      </p:sp>
      <p:sp>
        <p:nvSpPr>
          <p:cNvPr id="893960" name="Line 8"/>
          <p:cNvSpPr>
            <a:spLocks noChangeShapeType="1"/>
          </p:cNvSpPr>
          <p:nvPr/>
        </p:nvSpPr>
        <p:spPr bwMode="auto">
          <a:xfrm flipH="1">
            <a:off x="1039813" y="3113087"/>
            <a:ext cx="619125" cy="568325"/>
          </a:xfrm>
          <a:prstGeom prst="line">
            <a:avLst/>
          </a:prstGeom>
          <a:noFill/>
          <a:ln w="12700">
            <a:solidFill>
              <a:srgbClr val="000000"/>
            </a:solidFill>
            <a:round/>
            <a:tailEnd type="triangle" w="med" len="med"/>
          </a:ln>
          <a:effectLst/>
        </p:spPr>
        <p:txBody>
          <a:bodyPr wrap="none" anchor="ctr"/>
          <a:lstStyle/>
          <a:p>
            <a:endParaRPr lang="en-US"/>
          </a:p>
        </p:txBody>
      </p:sp>
      <p:sp>
        <p:nvSpPr>
          <p:cNvPr id="893961" name="Text Box 9"/>
          <p:cNvSpPr txBox="1">
            <a:spLocks noChangeArrowheads="1"/>
          </p:cNvSpPr>
          <p:nvPr/>
        </p:nvSpPr>
        <p:spPr bwMode="auto">
          <a:xfrm>
            <a:off x="1606550" y="2789237"/>
            <a:ext cx="1027113"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893962" name="Text Box 10"/>
          <p:cNvSpPr txBox="1">
            <a:spLocks noChangeArrowheads="1"/>
          </p:cNvSpPr>
          <p:nvPr/>
        </p:nvSpPr>
        <p:spPr bwMode="auto">
          <a:xfrm>
            <a:off x="2720975" y="3681412"/>
            <a:ext cx="1025525" cy="347663"/>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893963" name="Text Box 11"/>
          <p:cNvSpPr txBox="1">
            <a:spLocks noChangeArrowheads="1"/>
          </p:cNvSpPr>
          <p:nvPr/>
        </p:nvSpPr>
        <p:spPr bwMode="auto">
          <a:xfrm>
            <a:off x="1925638" y="4652962"/>
            <a:ext cx="1062037"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893964" name="AutoShape 12"/>
          <p:cNvSpPr>
            <a:spLocks noChangeArrowheads="1"/>
          </p:cNvSpPr>
          <p:nvPr/>
        </p:nvSpPr>
        <p:spPr bwMode="auto">
          <a:xfrm>
            <a:off x="2941638" y="5621337"/>
            <a:ext cx="688975" cy="449263"/>
          </a:xfrm>
          <a:prstGeom prst="roundRect">
            <a:avLst>
              <a:gd name="adj" fmla="val 16769"/>
            </a:avLst>
          </a:prstGeom>
          <a:solidFill>
            <a:srgbClr val="33CCFF"/>
          </a:solidFill>
          <a:ln w="12700">
            <a:noFill/>
            <a:round/>
          </a:ln>
          <a:effectLst/>
        </p:spPr>
        <p:txBody>
          <a:bodyPr wrap="none" anchor="ctr"/>
          <a:lstStyle/>
          <a:p>
            <a:endParaRPr lang="en-US"/>
          </a:p>
        </p:txBody>
      </p:sp>
      <p:sp>
        <p:nvSpPr>
          <p:cNvPr id="893965" name="Text Box 13"/>
          <p:cNvSpPr txBox="1">
            <a:spLocks noChangeArrowheads="1"/>
          </p:cNvSpPr>
          <p:nvPr/>
        </p:nvSpPr>
        <p:spPr bwMode="auto">
          <a:xfrm>
            <a:off x="2859088" y="5621337"/>
            <a:ext cx="750887" cy="336550"/>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893966" name="AutoShape 14"/>
          <p:cNvSpPr>
            <a:spLocks noChangeArrowheads="1"/>
          </p:cNvSpPr>
          <p:nvPr/>
        </p:nvSpPr>
        <p:spPr bwMode="auto">
          <a:xfrm>
            <a:off x="1304925" y="5641975"/>
            <a:ext cx="717550" cy="446087"/>
          </a:xfrm>
          <a:prstGeom prst="roundRect">
            <a:avLst>
              <a:gd name="adj" fmla="val 16667"/>
            </a:avLst>
          </a:prstGeom>
          <a:solidFill>
            <a:srgbClr val="33CCFF"/>
          </a:solidFill>
          <a:ln w="12700">
            <a:noFill/>
            <a:round/>
          </a:ln>
          <a:effectLst/>
        </p:spPr>
        <p:txBody>
          <a:bodyPr wrap="none" anchor="ctr"/>
          <a:lstStyle/>
          <a:p>
            <a:endParaRPr lang="en-US"/>
          </a:p>
        </p:txBody>
      </p:sp>
      <p:sp>
        <p:nvSpPr>
          <p:cNvPr id="893967" name="Text Box 15"/>
          <p:cNvSpPr txBox="1">
            <a:spLocks noChangeArrowheads="1"/>
          </p:cNvSpPr>
          <p:nvPr/>
        </p:nvSpPr>
        <p:spPr bwMode="auto">
          <a:xfrm>
            <a:off x="1435100" y="56245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3968" name="AutoShape 16"/>
          <p:cNvSpPr>
            <a:spLocks noChangeArrowheads="1"/>
          </p:cNvSpPr>
          <p:nvPr/>
        </p:nvSpPr>
        <p:spPr bwMode="auto">
          <a:xfrm>
            <a:off x="685800" y="3698875"/>
            <a:ext cx="752475" cy="427037"/>
          </a:xfrm>
          <a:prstGeom prst="roundRect">
            <a:avLst>
              <a:gd name="adj" fmla="val 16667"/>
            </a:avLst>
          </a:prstGeom>
          <a:solidFill>
            <a:srgbClr val="33CCFF"/>
          </a:solidFill>
          <a:ln w="12700">
            <a:noFill/>
            <a:round/>
          </a:ln>
          <a:effectLst/>
        </p:spPr>
        <p:txBody>
          <a:bodyPr wrap="none" anchor="ctr"/>
          <a:lstStyle/>
          <a:p>
            <a:endParaRPr lang="en-US"/>
          </a:p>
        </p:txBody>
      </p:sp>
      <p:sp>
        <p:nvSpPr>
          <p:cNvPr id="893969" name="Text Box 17"/>
          <p:cNvSpPr txBox="1">
            <a:spLocks noChangeArrowheads="1"/>
          </p:cNvSpPr>
          <p:nvPr/>
        </p:nvSpPr>
        <p:spPr bwMode="auto">
          <a:xfrm>
            <a:off x="814388" y="36814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893970" name="AutoShape 18"/>
          <p:cNvSpPr>
            <a:spLocks noChangeArrowheads="1"/>
          </p:cNvSpPr>
          <p:nvPr/>
        </p:nvSpPr>
        <p:spPr bwMode="auto">
          <a:xfrm>
            <a:off x="3860800" y="4686300"/>
            <a:ext cx="752475" cy="466725"/>
          </a:xfrm>
          <a:prstGeom prst="roundRect">
            <a:avLst>
              <a:gd name="adj" fmla="val 16667"/>
            </a:avLst>
          </a:prstGeom>
          <a:solidFill>
            <a:srgbClr val="33CCFF"/>
          </a:solidFill>
          <a:ln w="12700">
            <a:noFill/>
            <a:round/>
          </a:ln>
          <a:effectLst/>
        </p:spPr>
        <p:txBody>
          <a:bodyPr wrap="none" anchor="ctr"/>
          <a:lstStyle/>
          <a:p>
            <a:endParaRPr lang="en-US"/>
          </a:p>
        </p:txBody>
      </p:sp>
      <p:sp>
        <p:nvSpPr>
          <p:cNvPr id="893971" name="Text Box 19"/>
          <p:cNvSpPr txBox="1">
            <a:spLocks noChangeArrowheads="1"/>
          </p:cNvSpPr>
          <p:nvPr/>
        </p:nvSpPr>
        <p:spPr bwMode="auto">
          <a:xfrm>
            <a:off x="3968750" y="4686300"/>
            <a:ext cx="490538"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3972" name="Text Box 20"/>
          <p:cNvSpPr txBox="1">
            <a:spLocks noChangeArrowheads="1"/>
          </p:cNvSpPr>
          <p:nvPr/>
        </p:nvSpPr>
        <p:spPr bwMode="auto">
          <a:xfrm>
            <a:off x="860425" y="3113087"/>
            <a:ext cx="533400"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893973" name="Text Box 21"/>
          <p:cNvSpPr txBox="1">
            <a:spLocks noChangeArrowheads="1"/>
          </p:cNvSpPr>
          <p:nvPr/>
        </p:nvSpPr>
        <p:spPr bwMode="auto">
          <a:xfrm>
            <a:off x="2897188" y="3113087"/>
            <a:ext cx="442912"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solidFill>
                  <a:srgbClr val="FF0000"/>
                </a:solidFill>
              </a:rPr>
              <a:t>No</a:t>
            </a:r>
          </a:p>
        </p:txBody>
      </p:sp>
      <p:sp>
        <p:nvSpPr>
          <p:cNvPr id="893974" name="Text Box 22"/>
          <p:cNvSpPr txBox="1">
            <a:spLocks noChangeArrowheads="1"/>
          </p:cNvSpPr>
          <p:nvPr/>
        </p:nvSpPr>
        <p:spPr bwMode="auto">
          <a:xfrm>
            <a:off x="4022725" y="4051300"/>
            <a:ext cx="93027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893975" name="Text Box 23"/>
          <p:cNvSpPr txBox="1">
            <a:spLocks noChangeArrowheads="1"/>
          </p:cNvSpPr>
          <p:nvPr/>
        </p:nvSpPr>
        <p:spPr bwMode="auto">
          <a:xfrm>
            <a:off x="1662113" y="4086225"/>
            <a:ext cx="16605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893976" name="Text Box 24"/>
          <p:cNvSpPr txBox="1">
            <a:spLocks noChangeArrowheads="1"/>
          </p:cNvSpPr>
          <p:nvPr/>
        </p:nvSpPr>
        <p:spPr bwMode="auto">
          <a:xfrm>
            <a:off x="1155700" y="5057775"/>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893977" name="Text Box 25"/>
          <p:cNvSpPr txBox="1">
            <a:spLocks noChangeArrowheads="1"/>
          </p:cNvSpPr>
          <p:nvPr/>
        </p:nvSpPr>
        <p:spPr bwMode="auto">
          <a:xfrm>
            <a:off x="3101975" y="5057775"/>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aphicFrame>
        <p:nvGraphicFramePr>
          <p:cNvPr id="893978" name="Object 26"/>
          <p:cNvGraphicFramePr>
            <a:graphicFrameLocks noChangeAspect="1"/>
          </p:cNvGraphicFramePr>
          <p:nvPr/>
        </p:nvGraphicFramePr>
        <p:xfrm>
          <a:off x="4953000" y="2027237"/>
          <a:ext cx="3343275" cy="1133475"/>
        </p:xfrm>
        <a:graphic>
          <a:graphicData uri="http://schemas.openxmlformats.org/presentationml/2006/ole">
            <mc:AlternateContent xmlns:mc="http://schemas.openxmlformats.org/markup-compatibility/2006">
              <mc:Choice xmlns:v="urn:schemas-microsoft-com:vml" Requires="v">
                <p:oleObj name="Document" r:id="rId3" imgW="4651375" imgH="1576070" progId="Word.Document.8">
                  <p:embed/>
                </p:oleObj>
              </mc:Choice>
              <mc:Fallback>
                <p:oleObj name="Document" r:id="rId3" imgW="4651375" imgH="1576070"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27237"/>
                        <a:ext cx="33432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3979" name="Text Box 27"/>
          <p:cNvSpPr txBox="1">
            <a:spLocks noChangeArrowheads="1"/>
          </p:cNvSpPr>
          <p:nvPr/>
        </p:nvSpPr>
        <p:spPr bwMode="auto">
          <a:xfrm>
            <a:off x="4800600" y="1570037"/>
            <a:ext cx="16002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a:solidFill>
                  <a:schemeClr val="tx2"/>
                </a:solidFill>
              </a:rPr>
              <a:t>Test Data</a:t>
            </a:r>
            <a:endParaRPr lang="en-US" sz="2000" b="0">
              <a:solidFill>
                <a:schemeClr val="bg2"/>
              </a:solidFill>
            </a:endParaRPr>
          </a:p>
        </p:txBody>
      </p:sp>
      <p:sp>
        <p:nvSpPr>
          <p:cNvPr id="893980" name="Line 28"/>
          <p:cNvSpPr>
            <a:spLocks noChangeShapeType="1"/>
          </p:cNvSpPr>
          <p:nvPr/>
        </p:nvSpPr>
        <p:spPr bwMode="auto">
          <a:xfrm flipH="1">
            <a:off x="3810000" y="2484437"/>
            <a:ext cx="2057400" cy="1295400"/>
          </a:xfrm>
          <a:prstGeom prst="line">
            <a:avLst/>
          </a:prstGeom>
          <a:noFill/>
          <a:ln w="15875">
            <a:solidFill>
              <a:srgbClr val="FF0000"/>
            </a:solidFill>
            <a:prstDash val="dash"/>
            <a:round/>
            <a:headEnd type="triangle" w="med" len="med"/>
          </a:ln>
          <a:effectLst/>
        </p:spPr>
        <p:txBody>
          <a:bodyPr wrap="none" anchor="ctr"/>
          <a:lstStyle/>
          <a:p>
            <a:endParaRPr 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r>
              <a:rPr lang="en-US" b="1"/>
              <a:t>Apply Model to Test Data</a:t>
            </a:r>
          </a:p>
        </p:txBody>
      </p:sp>
      <p:sp>
        <p:nvSpPr>
          <p:cNvPr id="29" name="Content Placeholder 28"/>
          <p:cNvSpPr>
            <a:spLocks noGrp="1"/>
          </p:cNvSpPr>
          <p:nvPr>
            <p:ph idx="1"/>
          </p:nvPr>
        </p:nvSpPr>
        <p:spPr>
          <a:xfrm>
            <a:off x="457200" y="2027237"/>
            <a:ext cx="8229600" cy="4525963"/>
          </a:xfrm>
        </p:spPr>
        <p:txBody>
          <a:bodyPr/>
          <a:lstStyle/>
          <a:p>
            <a:endParaRPr lang="en-US"/>
          </a:p>
        </p:txBody>
      </p:sp>
      <p:sp>
        <p:nvSpPr>
          <p:cNvPr id="2" name="Slide Number Placeholder 1"/>
          <p:cNvSpPr>
            <a:spLocks noGrp="1"/>
          </p:cNvSpPr>
          <p:nvPr>
            <p:ph type="sldNum" sz="quarter" idx="12"/>
          </p:nvPr>
        </p:nvSpPr>
        <p:spPr/>
        <p:txBody>
          <a:bodyPr/>
          <a:lstStyle/>
          <a:p>
            <a:fld id="{D5BBC35B-A44B-4119-B8DA-DE9E3DFADA20}" type="slidenum">
              <a:rPr kumimoji="0" lang="en-US" smtClean="0"/>
              <a:t>52</a:t>
            </a:fld>
            <a:endParaRPr kumimoji="0" lang="en-US"/>
          </a:p>
        </p:txBody>
      </p:sp>
      <p:sp>
        <p:nvSpPr>
          <p:cNvPr id="894979" name="Line 3"/>
          <p:cNvSpPr>
            <a:spLocks noChangeShapeType="1"/>
          </p:cNvSpPr>
          <p:nvPr/>
        </p:nvSpPr>
        <p:spPr bwMode="auto">
          <a:xfrm>
            <a:off x="2898775" y="4978400"/>
            <a:ext cx="2667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4980" name="Line 4"/>
          <p:cNvSpPr>
            <a:spLocks noChangeShapeType="1"/>
          </p:cNvSpPr>
          <p:nvPr/>
        </p:nvSpPr>
        <p:spPr bwMode="auto">
          <a:xfrm flipH="1">
            <a:off x="1658938" y="4978400"/>
            <a:ext cx="3556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4981" name="Line 5"/>
          <p:cNvSpPr>
            <a:spLocks noChangeShapeType="1"/>
          </p:cNvSpPr>
          <p:nvPr/>
        </p:nvSpPr>
        <p:spPr bwMode="auto">
          <a:xfrm flipH="1">
            <a:off x="2366963" y="4003675"/>
            <a:ext cx="442912" cy="649287"/>
          </a:xfrm>
          <a:prstGeom prst="line">
            <a:avLst/>
          </a:prstGeom>
          <a:noFill/>
          <a:ln w="12700">
            <a:solidFill>
              <a:srgbClr val="000000"/>
            </a:solidFill>
            <a:round/>
            <a:tailEnd type="triangle" w="med" len="med"/>
          </a:ln>
          <a:effectLst/>
        </p:spPr>
        <p:txBody>
          <a:bodyPr wrap="none" anchor="ctr"/>
          <a:lstStyle/>
          <a:p>
            <a:endParaRPr lang="en-US"/>
          </a:p>
        </p:txBody>
      </p:sp>
      <p:sp>
        <p:nvSpPr>
          <p:cNvPr id="894982" name="Line 6"/>
          <p:cNvSpPr>
            <a:spLocks noChangeShapeType="1"/>
          </p:cNvSpPr>
          <p:nvPr/>
        </p:nvSpPr>
        <p:spPr bwMode="auto">
          <a:xfrm>
            <a:off x="3695700" y="4003675"/>
            <a:ext cx="531813" cy="649287"/>
          </a:xfrm>
          <a:prstGeom prst="line">
            <a:avLst/>
          </a:prstGeom>
          <a:noFill/>
          <a:ln w="38100">
            <a:solidFill>
              <a:srgbClr val="FF0000"/>
            </a:solidFill>
            <a:round/>
            <a:tailEnd type="triangle" w="med" len="med"/>
          </a:ln>
          <a:effectLst/>
        </p:spPr>
        <p:txBody>
          <a:bodyPr wrap="none" anchor="ctr"/>
          <a:lstStyle/>
          <a:p>
            <a:endParaRPr lang="en-US"/>
          </a:p>
        </p:txBody>
      </p:sp>
      <p:sp>
        <p:nvSpPr>
          <p:cNvPr id="894983" name="Line 7"/>
          <p:cNvSpPr>
            <a:spLocks noChangeShapeType="1"/>
          </p:cNvSpPr>
          <p:nvPr/>
        </p:nvSpPr>
        <p:spPr bwMode="auto">
          <a:xfrm>
            <a:off x="2544763" y="3113087"/>
            <a:ext cx="620712" cy="568325"/>
          </a:xfrm>
          <a:prstGeom prst="line">
            <a:avLst/>
          </a:prstGeom>
          <a:noFill/>
          <a:ln w="38100">
            <a:solidFill>
              <a:srgbClr val="FF0000"/>
            </a:solidFill>
            <a:round/>
            <a:tailEnd type="triangle" w="med" len="med"/>
          </a:ln>
          <a:effectLst/>
        </p:spPr>
        <p:txBody>
          <a:bodyPr wrap="none" anchor="ctr"/>
          <a:lstStyle/>
          <a:p>
            <a:endParaRPr lang="en-US"/>
          </a:p>
        </p:txBody>
      </p:sp>
      <p:sp>
        <p:nvSpPr>
          <p:cNvPr id="894984" name="Line 8"/>
          <p:cNvSpPr>
            <a:spLocks noChangeShapeType="1"/>
          </p:cNvSpPr>
          <p:nvPr/>
        </p:nvSpPr>
        <p:spPr bwMode="auto">
          <a:xfrm flipH="1">
            <a:off x="1039813" y="3113087"/>
            <a:ext cx="619125" cy="568325"/>
          </a:xfrm>
          <a:prstGeom prst="line">
            <a:avLst/>
          </a:prstGeom>
          <a:noFill/>
          <a:ln w="12700">
            <a:solidFill>
              <a:srgbClr val="000000"/>
            </a:solidFill>
            <a:round/>
            <a:tailEnd type="triangle" w="med" len="med"/>
          </a:ln>
          <a:effectLst/>
        </p:spPr>
        <p:txBody>
          <a:bodyPr wrap="none" anchor="ctr"/>
          <a:lstStyle/>
          <a:p>
            <a:endParaRPr lang="en-US"/>
          </a:p>
        </p:txBody>
      </p:sp>
      <p:sp>
        <p:nvSpPr>
          <p:cNvPr id="894985" name="Text Box 9"/>
          <p:cNvSpPr txBox="1">
            <a:spLocks noChangeArrowheads="1"/>
          </p:cNvSpPr>
          <p:nvPr/>
        </p:nvSpPr>
        <p:spPr bwMode="auto">
          <a:xfrm>
            <a:off x="1606550" y="2789237"/>
            <a:ext cx="1027113"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894986" name="Text Box 10"/>
          <p:cNvSpPr txBox="1">
            <a:spLocks noChangeArrowheads="1"/>
          </p:cNvSpPr>
          <p:nvPr/>
        </p:nvSpPr>
        <p:spPr bwMode="auto">
          <a:xfrm>
            <a:off x="2720975" y="3681412"/>
            <a:ext cx="1025525" cy="347663"/>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894987" name="Text Box 11"/>
          <p:cNvSpPr txBox="1">
            <a:spLocks noChangeArrowheads="1"/>
          </p:cNvSpPr>
          <p:nvPr/>
        </p:nvSpPr>
        <p:spPr bwMode="auto">
          <a:xfrm>
            <a:off x="1925638" y="4652962"/>
            <a:ext cx="1062037"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894988" name="AutoShape 12"/>
          <p:cNvSpPr>
            <a:spLocks noChangeArrowheads="1"/>
          </p:cNvSpPr>
          <p:nvPr/>
        </p:nvSpPr>
        <p:spPr bwMode="auto">
          <a:xfrm>
            <a:off x="2941638" y="5621337"/>
            <a:ext cx="688975" cy="449263"/>
          </a:xfrm>
          <a:prstGeom prst="roundRect">
            <a:avLst>
              <a:gd name="adj" fmla="val 16769"/>
            </a:avLst>
          </a:prstGeom>
          <a:solidFill>
            <a:srgbClr val="33CCFF"/>
          </a:solidFill>
          <a:ln w="12700">
            <a:noFill/>
            <a:round/>
          </a:ln>
          <a:effectLst/>
        </p:spPr>
        <p:txBody>
          <a:bodyPr wrap="none" anchor="ctr"/>
          <a:lstStyle/>
          <a:p>
            <a:endParaRPr lang="en-US"/>
          </a:p>
        </p:txBody>
      </p:sp>
      <p:sp>
        <p:nvSpPr>
          <p:cNvPr id="894989" name="Text Box 13"/>
          <p:cNvSpPr txBox="1">
            <a:spLocks noChangeArrowheads="1"/>
          </p:cNvSpPr>
          <p:nvPr/>
        </p:nvSpPr>
        <p:spPr bwMode="auto">
          <a:xfrm>
            <a:off x="2859088" y="5621337"/>
            <a:ext cx="750887" cy="336550"/>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894990" name="AutoShape 14"/>
          <p:cNvSpPr>
            <a:spLocks noChangeArrowheads="1"/>
          </p:cNvSpPr>
          <p:nvPr/>
        </p:nvSpPr>
        <p:spPr bwMode="auto">
          <a:xfrm>
            <a:off x="1304925" y="5641975"/>
            <a:ext cx="717550" cy="446087"/>
          </a:xfrm>
          <a:prstGeom prst="roundRect">
            <a:avLst>
              <a:gd name="adj" fmla="val 16667"/>
            </a:avLst>
          </a:prstGeom>
          <a:solidFill>
            <a:srgbClr val="33CCFF"/>
          </a:solidFill>
          <a:ln w="12700">
            <a:noFill/>
            <a:round/>
          </a:ln>
          <a:effectLst/>
        </p:spPr>
        <p:txBody>
          <a:bodyPr wrap="none" anchor="ctr"/>
          <a:lstStyle/>
          <a:p>
            <a:endParaRPr lang="en-US"/>
          </a:p>
        </p:txBody>
      </p:sp>
      <p:sp>
        <p:nvSpPr>
          <p:cNvPr id="894991" name="Text Box 15"/>
          <p:cNvSpPr txBox="1">
            <a:spLocks noChangeArrowheads="1"/>
          </p:cNvSpPr>
          <p:nvPr/>
        </p:nvSpPr>
        <p:spPr bwMode="auto">
          <a:xfrm>
            <a:off x="1435100" y="56245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4992" name="AutoShape 16"/>
          <p:cNvSpPr>
            <a:spLocks noChangeArrowheads="1"/>
          </p:cNvSpPr>
          <p:nvPr/>
        </p:nvSpPr>
        <p:spPr bwMode="auto">
          <a:xfrm>
            <a:off x="685800" y="3698875"/>
            <a:ext cx="752475" cy="427037"/>
          </a:xfrm>
          <a:prstGeom prst="roundRect">
            <a:avLst>
              <a:gd name="adj" fmla="val 16667"/>
            </a:avLst>
          </a:prstGeom>
          <a:solidFill>
            <a:srgbClr val="33CCFF"/>
          </a:solidFill>
          <a:ln w="12700">
            <a:noFill/>
            <a:round/>
          </a:ln>
          <a:effectLst/>
        </p:spPr>
        <p:txBody>
          <a:bodyPr wrap="none" anchor="ctr"/>
          <a:lstStyle/>
          <a:p>
            <a:endParaRPr lang="en-US"/>
          </a:p>
        </p:txBody>
      </p:sp>
      <p:sp>
        <p:nvSpPr>
          <p:cNvPr id="894993" name="Text Box 17"/>
          <p:cNvSpPr txBox="1">
            <a:spLocks noChangeArrowheads="1"/>
          </p:cNvSpPr>
          <p:nvPr/>
        </p:nvSpPr>
        <p:spPr bwMode="auto">
          <a:xfrm>
            <a:off x="814388" y="3681412"/>
            <a:ext cx="488950"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894994" name="AutoShape 18"/>
          <p:cNvSpPr>
            <a:spLocks noChangeArrowheads="1"/>
          </p:cNvSpPr>
          <p:nvPr/>
        </p:nvSpPr>
        <p:spPr bwMode="auto">
          <a:xfrm>
            <a:off x="3860800" y="4686300"/>
            <a:ext cx="752475" cy="466725"/>
          </a:xfrm>
          <a:prstGeom prst="roundRect">
            <a:avLst>
              <a:gd name="adj" fmla="val 16667"/>
            </a:avLst>
          </a:prstGeom>
          <a:solidFill>
            <a:srgbClr val="33CCFF"/>
          </a:solidFill>
          <a:ln w="12700">
            <a:noFill/>
            <a:round/>
          </a:ln>
          <a:effectLst/>
        </p:spPr>
        <p:txBody>
          <a:bodyPr wrap="none" anchor="ctr"/>
          <a:lstStyle/>
          <a:p>
            <a:endParaRPr lang="en-US"/>
          </a:p>
        </p:txBody>
      </p:sp>
      <p:sp>
        <p:nvSpPr>
          <p:cNvPr id="894995" name="Text Box 19"/>
          <p:cNvSpPr txBox="1">
            <a:spLocks noChangeArrowheads="1"/>
          </p:cNvSpPr>
          <p:nvPr/>
        </p:nvSpPr>
        <p:spPr bwMode="auto">
          <a:xfrm>
            <a:off x="3968750" y="4686300"/>
            <a:ext cx="490538" cy="336550"/>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94996" name="Text Box 20"/>
          <p:cNvSpPr txBox="1">
            <a:spLocks noChangeArrowheads="1"/>
          </p:cNvSpPr>
          <p:nvPr/>
        </p:nvSpPr>
        <p:spPr bwMode="auto">
          <a:xfrm>
            <a:off x="860425" y="3113087"/>
            <a:ext cx="533400"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894997" name="Text Box 21"/>
          <p:cNvSpPr txBox="1">
            <a:spLocks noChangeArrowheads="1"/>
          </p:cNvSpPr>
          <p:nvPr/>
        </p:nvSpPr>
        <p:spPr bwMode="auto">
          <a:xfrm>
            <a:off x="2897188" y="3113087"/>
            <a:ext cx="442912"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solidFill>
                  <a:srgbClr val="FF0000"/>
                </a:solidFill>
              </a:rPr>
              <a:t>No</a:t>
            </a:r>
          </a:p>
        </p:txBody>
      </p:sp>
      <p:sp>
        <p:nvSpPr>
          <p:cNvPr id="894998" name="Text Box 22"/>
          <p:cNvSpPr txBox="1">
            <a:spLocks noChangeArrowheads="1"/>
          </p:cNvSpPr>
          <p:nvPr/>
        </p:nvSpPr>
        <p:spPr bwMode="auto">
          <a:xfrm>
            <a:off x="4022725" y="4051300"/>
            <a:ext cx="93027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solidFill>
                  <a:srgbClr val="FF0000"/>
                </a:solidFill>
              </a:rPr>
              <a:t>Married </a:t>
            </a:r>
          </a:p>
        </p:txBody>
      </p:sp>
      <p:sp>
        <p:nvSpPr>
          <p:cNvPr id="894999" name="Text Box 23"/>
          <p:cNvSpPr txBox="1">
            <a:spLocks noChangeArrowheads="1"/>
          </p:cNvSpPr>
          <p:nvPr/>
        </p:nvSpPr>
        <p:spPr bwMode="auto">
          <a:xfrm>
            <a:off x="1662113" y="4086225"/>
            <a:ext cx="16605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895000" name="Text Box 24"/>
          <p:cNvSpPr txBox="1">
            <a:spLocks noChangeArrowheads="1"/>
          </p:cNvSpPr>
          <p:nvPr/>
        </p:nvSpPr>
        <p:spPr bwMode="auto">
          <a:xfrm>
            <a:off x="1155700" y="5057775"/>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895001" name="Text Box 25"/>
          <p:cNvSpPr txBox="1">
            <a:spLocks noChangeArrowheads="1"/>
          </p:cNvSpPr>
          <p:nvPr/>
        </p:nvSpPr>
        <p:spPr bwMode="auto">
          <a:xfrm>
            <a:off x="3101975" y="5057775"/>
            <a:ext cx="720725" cy="336550"/>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graphicFrame>
        <p:nvGraphicFramePr>
          <p:cNvPr id="895002" name="Object 26"/>
          <p:cNvGraphicFramePr>
            <a:graphicFrameLocks noChangeAspect="1"/>
          </p:cNvGraphicFramePr>
          <p:nvPr/>
        </p:nvGraphicFramePr>
        <p:xfrm>
          <a:off x="4953000" y="2027237"/>
          <a:ext cx="3343275" cy="1133475"/>
        </p:xfrm>
        <a:graphic>
          <a:graphicData uri="http://schemas.openxmlformats.org/presentationml/2006/ole">
            <mc:AlternateContent xmlns:mc="http://schemas.openxmlformats.org/markup-compatibility/2006">
              <mc:Choice xmlns:v="urn:schemas-microsoft-com:vml" Requires="v">
                <p:oleObj name="Document" r:id="rId3" imgW="4651375" imgH="1576070" progId="Word.Document.8">
                  <p:embed/>
                </p:oleObj>
              </mc:Choice>
              <mc:Fallback>
                <p:oleObj name="Document" r:id="rId3" imgW="4651375" imgH="1576070" progId="Word.Document.8">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27237"/>
                        <a:ext cx="33432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5003" name="Text Box 27"/>
          <p:cNvSpPr txBox="1">
            <a:spLocks noChangeArrowheads="1"/>
          </p:cNvSpPr>
          <p:nvPr/>
        </p:nvSpPr>
        <p:spPr bwMode="auto">
          <a:xfrm>
            <a:off x="4800600" y="1570037"/>
            <a:ext cx="1600200" cy="336550"/>
          </a:xfrm>
          <a:prstGeom prst="rect">
            <a:avLst/>
          </a:prstGeom>
          <a:noFill/>
          <a:ln w="12700">
            <a:noFill/>
            <a:miter lim="800000"/>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a:solidFill>
                  <a:schemeClr val="tx2"/>
                </a:solidFill>
              </a:rPr>
              <a:t>Test Data</a:t>
            </a:r>
            <a:endParaRPr lang="en-US" sz="2000" b="0">
              <a:solidFill>
                <a:schemeClr val="bg2"/>
              </a:solidFill>
            </a:endParaRPr>
          </a:p>
        </p:txBody>
      </p:sp>
      <p:sp>
        <p:nvSpPr>
          <p:cNvPr id="895004" name="Line 28"/>
          <p:cNvSpPr>
            <a:spLocks noChangeShapeType="1"/>
          </p:cNvSpPr>
          <p:nvPr/>
        </p:nvSpPr>
        <p:spPr bwMode="auto">
          <a:xfrm flipH="1">
            <a:off x="4648200" y="3017837"/>
            <a:ext cx="1295400" cy="990600"/>
          </a:xfrm>
          <a:prstGeom prst="line">
            <a:avLst/>
          </a:prstGeom>
          <a:noFill/>
          <a:ln w="15875">
            <a:solidFill>
              <a:srgbClr val="FF0000"/>
            </a:solidFill>
            <a:prstDash val="dash"/>
            <a:round/>
            <a:headEnd type="triangle" w="med" len="med"/>
            <a:tailEnd type="triangle" w="med" len="med"/>
          </a:ln>
          <a:effectLst/>
        </p:spPr>
        <p:txBody>
          <a:bodyPr wrap="none" anchor="ctr"/>
          <a:lstStyle/>
          <a:p>
            <a:endParaRPr 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r>
              <a:rPr lang="en-US" b="1"/>
              <a:t>Apply Model to Test Data</a:t>
            </a:r>
          </a:p>
        </p:txBody>
      </p:sp>
      <p:sp>
        <p:nvSpPr>
          <p:cNvPr id="30" name="Content Placeholder 29"/>
          <p:cNvSpPr>
            <a:spLocks noGrp="1"/>
          </p:cNvSpPr>
          <p:nvPr>
            <p:ph idx="1"/>
          </p:nvPr>
        </p:nvSpPr>
        <p:spPr>
          <a:xfrm>
            <a:off x="1485900" y="2103439"/>
            <a:ext cx="6172200" cy="4525963"/>
          </a:xfrm>
        </p:spPr>
        <p:txBody>
          <a:bodyPr/>
          <a:lstStyle/>
          <a:p>
            <a:endParaRPr lang="en-US" dirty="0"/>
          </a:p>
        </p:txBody>
      </p:sp>
      <p:sp>
        <p:nvSpPr>
          <p:cNvPr id="2" name="Slide Number Placeholder 1"/>
          <p:cNvSpPr>
            <a:spLocks noGrp="1"/>
          </p:cNvSpPr>
          <p:nvPr>
            <p:ph type="sldNum" sz="quarter" idx="12"/>
          </p:nvPr>
        </p:nvSpPr>
        <p:spPr/>
        <p:txBody>
          <a:bodyPr/>
          <a:lstStyle/>
          <a:p>
            <a:fld id="{D5BBC35B-A44B-4119-B8DA-DE9E3DFADA20}" type="slidenum">
              <a:rPr kumimoji="0" lang="en-US" smtClean="0"/>
              <a:t>53</a:t>
            </a:fld>
            <a:endParaRPr kumimoji="0" lang="en-US"/>
          </a:p>
        </p:txBody>
      </p:sp>
      <p:sp>
        <p:nvSpPr>
          <p:cNvPr id="896003" name="Line 3"/>
          <p:cNvSpPr>
            <a:spLocks noChangeShapeType="1"/>
          </p:cNvSpPr>
          <p:nvPr/>
        </p:nvSpPr>
        <p:spPr bwMode="auto">
          <a:xfrm>
            <a:off x="3317081" y="4986338"/>
            <a:ext cx="200025"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6004" name="Line 4"/>
          <p:cNvSpPr>
            <a:spLocks noChangeShapeType="1"/>
          </p:cNvSpPr>
          <p:nvPr/>
        </p:nvSpPr>
        <p:spPr bwMode="auto">
          <a:xfrm flipH="1">
            <a:off x="2387204" y="4986338"/>
            <a:ext cx="266700" cy="646112"/>
          </a:xfrm>
          <a:prstGeom prst="line">
            <a:avLst/>
          </a:prstGeom>
          <a:noFill/>
          <a:ln w="12700">
            <a:solidFill>
              <a:srgbClr val="000000"/>
            </a:solidFill>
            <a:round/>
            <a:tailEnd type="triangle" w="med" len="med"/>
          </a:ln>
          <a:effectLst/>
        </p:spPr>
        <p:txBody>
          <a:bodyPr wrap="none" anchor="ctr"/>
          <a:lstStyle/>
          <a:p>
            <a:endParaRPr lang="en-US"/>
          </a:p>
        </p:txBody>
      </p:sp>
      <p:sp>
        <p:nvSpPr>
          <p:cNvPr id="896005" name="Line 5"/>
          <p:cNvSpPr>
            <a:spLocks noChangeShapeType="1"/>
          </p:cNvSpPr>
          <p:nvPr/>
        </p:nvSpPr>
        <p:spPr bwMode="auto">
          <a:xfrm flipH="1">
            <a:off x="2918222" y="4011615"/>
            <a:ext cx="332184" cy="649287"/>
          </a:xfrm>
          <a:prstGeom prst="line">
            <a:avLst/>
          </a:prstGeom>
          <a:noFill/>
          <a:ln w="12700">
            <a:solidFill>
              <a:srgbClr val="000000"/>
            </a:solidFill>
            <a:round/>
            <a:tailEnd type="triangle" w="med" len="med"/>
          </a:ln>
          <a:effectLst/>
        </p:spPr>
        <p:txBody>
          <a:bodyPr wrap="none" anchor="ctr"/>
          <a:lstStyle/>
          <a:p>
            <a:endParaRPr lang="en-US"/>
          </a:p>
        </p:txBody>
      </p:sp>
      <p:sp>
        <p:nvSpPr>
          <p:cNvPr id="896006" name="Line 6"/>
          <p:cNvSpPr>
            <a:spLocks noChangeShapeType="1"/>
          </p:cNvSpPr>
          <p:nvPr/>
        </p:nvSpPr>
        <p:spPr bwMode="auto">
          <a:xfrm>
            <a:off x="3914776" y="4011615"/>
            <a:ext cx="398860" cy="649287"/>
          </a:xfrm>
          <a:prstGeom prst="line">
            <a:avLst/>
          </a:prstGeom>
          <a:noFill/>
          <a:ln w="38100">
            <a:solidFill>
              <a:srgbClr val="FF0000"/>
            </a:solidFill>
            <a:round/>
            <a:tailEnd type="triangle" w="med" len="med"/>
          </a:ln>
          <a:effectLst/>
        </p:spPr>
        <p:txBody>
          <a:bodyPr wrap="none" anchor="ctr"/>
          <a:lstStyle/>
          <a:p>
            <a:endParaRPr lang="en-US"/>
          </a:p>
        </p:txBody>
      </p:sp>
      <p:sp>
        <p:nvSpPr>
          <p:cNvPr id="896007" name="Line 7"/>
          <p:cNvSpPr>
            <a:spLocks noChangeShapeType="1"/>
          </p:cNvSpPr>
          <p:nvPr/>
        </p:nvSpPr>
        <p:spPr bwMode="auto">
          <a:xfrm>
            <a:off x="3051572" y="3121027"/>
            <a:ext cx="465534" cy="568325"/>
          </a:xfrm>
          <a:prstGeom prst="line">
            <a:avLst/>
          </a:prstGeom>
          <a:noFill/>
          <a:ln w="38100">
            <a:solidFill>
              <a:srgbClr val="FF0000"/>
            </a:solidFill>
            <a:round/>
            <a:tailEnd type="triangle" w="med" len="med"/>
          </a:ln>
          <a:effectLst/>
        </p:spPr>
        <p:txBody>
          <a:bodyPr wrap="none" anchor="ctr"/>
          <a:lstStyle/>
          <a:p>
            <a:endParaRPr lang="en-US"/>
          </a:p>
        </p:txBody>
      </p:sp>
      <p:sp>
        <p:nvSpPr>
          <p:cNvPr id="896008" name="Line 8"/>
          <p:cNvSpPr>
            <a:spLocks noChangeShapeType="1"/>
          </p:cNvSpPr>
          <p:nvPr/>
        </p:nvSpPr>
        <p:spPr bwMode="auto">
          <a:xfrm flipH="1">
            <a:off x="1922861" y="3121027"/>
            <a:ext cx="464344" cy="568325"/>
          </a:xfrm>
          <a:prstGeom prst="line">
            <a:avLst/>
          </a:prstGeom>
          <a:noFill/>
          <a:ln w="12700">
            <a:solidFill>
              <a:srgbClr val="000000"/>
            </a:solidFill>
            <a:round/>
            <a:tailEnd type="triangle" w="med" len="med"/>
          </a:ln>
          <a:effectLst/>
        </p:spPr>
        <p:txBody>
          <a:bodyPr wrap="none" anchor="ctr"/>
          <a:lstStyle/>
          <a:p>
            <a:endParaRPr lang="en-US"/>
          </a:p>
        </p:txBody>
      </p:sp>
      <p:sp>
        <p:nvSpPr>
          <p:cNvPr id="896009" name="Text Box 9"/>
          <p:cNvSpPr txBox="1">
            <a:spLocks noChangeArrowheads="1"/>
          </p:cNvSpPr>
          <p:nvPr/>
        </p:nvSpPr>
        <p:spPr bwMode="auto">
          <a:xfrm>
            <a:off x="2347914" y="2797175"/>
            <a:ext cx="770335" cy="584775"/>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pPr>
            <a:r>
              <a:rPr lang="en-US" sz="1600">
                <a:solidFill>
                  <a:srgbClr val="2D1993"/>
                </a:solidFill>
              </a:rPr>
              <a:t>Refund</a:t>
            </a:r>
            <a:endParaRPr lang="en-US" sz="1600">
              <a:solidFill>
                <a:schemeClr val="bg2"/>
              </a:solidFill>
            </a:endParaRPr>
          </a:p>
        </p:txBody>
      </p:sp>
      <p:sp>
        <p:nvSpPr>
          <p:cNvPr id="896010" name="Text Box 10"/>
          <p:cNvSpPr txBox="1">
            <a:spLocks noChangeArrowheads="1"/>
          </p:cNvSpPr>
          <p:nvPr/>
        </p:nvSpPr>
        <p:spPr bwMode="auto">
          <a:xfrm>
            <a:off x="3183732" y="3689352"/>
            <a:ext cx="769144" cy="347663"/>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pPr>
            <a:r>
              <a:rPr lang="en-US" sz="1600">
                <a:solidFill>
                  <a:srgbClr val="2D1993"/>
                </a:solidFill>
              </a:rPr>
              <a:t>MarSt</a:t>
            </a:r>
            <a:endParaRPr lang="en-US" sz="1600">
              <a:solidFill>
                <a:schemeClr val="bg2"/>
              </a:solidFill>
            </a:endParaRPr>
          </a:p>
        </p:txBody>
      </p:sp>
      <p:sp>
        <p:nvSpPr>
          <p:cNvPr id="896011" name="Text Box 11"/>
          <p:cNvSpPr txBox="1">
            <a:spLocks noChangeArrowheads="1"/>
          </p:cNvSpPr>
          <p:nvPr/>
        </p:nvSpPr>
        <p:spPr bwMode="auto">
          <a:xfrm>
            <a:off x="2587230" y="4660900"/>
            <a:ext cx="796528" cy="349250"/>
          </a:xfrm>
          <a:prstGeom prst="rect">
            <a:avLst/>
          </a:prstGeom>
          <a:solidFill>
            <a:srgbClr val="FFFF00"/>
          </a:solidFill>
          <a:ln w="12700">
            <a:solidFill>
              <a:srgbClr val="0000FF"/>
            </a:solidFill>
            <a:miter lim="800000"/>
          </a:ln>
          <a:effectLst/>
        </p:spPr>
        <p:txBody>
          <a:bodyPr>
            <a:spAutoFit/>
          </a:bodyPr>
          <a:lstStyle/>
          <a:p>
            <a:pPr marL="342900" indent="-342900" algn="ctr">
              <a:spcBef>
                <a:spcPct val="20000"/>
              </a:spcBef>
              <a:buClr>
                <a:schemeClr val="accent2"/>
              </a:buClr>
              <a:buSzPct val="75000"/>
            </a:pPr>
            <a:r>
              <a:rPr lang="en-US" sz="1600" dirty="0" err="1">
                <a:solidFill>
                  <a:srgbClr val="2D1993"/>
                </a:solidFill>
              </a:rPr>
              <a:t>TaxInc</a:t>
            </a:r>
            <a:endParaRPr lang="en-US" sz="1600" dirty="0">
              <a:solidFill>
                <a:schemeClr val="bg2"/>
              </a:solidFill>
            </a:endParaRPr>
          </a:p>
        </p:txBody>
      </p:sp>
      <p:sp>
        <p:nvSpPr>
          <p:cNvPr id="896012" name="AutoShape 12"/>
          <p:cNvSpPr>
            <a:spLocks noChangeArrowheads="1"/>
          </p:cNvSpPr>
          <p:nvPr/>
        </p:nvSpPr>
        <p:spPr bwMode="auto">
          <a:xfrm>
            <a:off x="3349230" y="5629277"/>
            <a:ext cx="516731" cy="449263"/>
          </a:xfrm>
          <a:prstGeom prst="roundRect">
            <a:avLst>
              <a:gd name="adj" fmla="val 16769"/>
            </a:avLst>
          </a:prstGeom>
          <a:solidFill>
            <a:srgbClr val="33CCFF"/>
          </a:solidFill>
          <a:ln w="12700">
            <a:noFill/>
            <a:round/>
          </a:ln>
          <a:effectLst/>
        </p:spPr>
        <p:txBody>
          <a:bodyPr wrap="none" anchor="ctr"/>
          <a:lstStyle/>
          <a:p>
            <a:endParaRPr lang="en-US"/>
          </a:p>
        </p:txBody>
      </p:sp>
      <p:sp>
        <p:nvSpPr>
          <p:cNvPr id="896013" name="Text Box 13"/>
          <p:cNvSpPr txBox="1">
            <a:spLocks noChangeArrowheads="1"/>
          </p:cNvSpPr>
          <p:nvPr/>
        </p:nvSpPr>
        <p:spPr bwMode="auto">
          <a:xfrm>
            <a:off x="3287317" y="5629275"/>
            <a:ext cx="563165" cy="584775"/>
          </a:xfrm>
          <a:prstGeom prst="rect">
            <a:avLst/>
          </a:prstGeom>
          <a:noFill/>
          <a:ln w="12700">
            <a:noFill/>
            <a:miter lim="800000"/>
          </a:ln>
          <a:effectLst/>
        </p:spPr>
        <p:txBody>
          <a:bodyPr>
            <a:spAutoFit/>
          </a:bodyPr>
          <a:lstStyle/>
          <a:p>
            <a:pPr marL="342900" indent="-342900" algn="ctr">
              <a:spcBef>
                <a:spcPct val="20000"/>
              </a:spcBef>
              <a:buClr>
                <a:schemeClr val="accent2"/>
              </a:buClr>
              <a:buSzPct val="75000"/>
            </a:pPr>
            <a:r>
              <a:rPr lang="en-US" sz="1600">
                <a:solidFill>
                  <a:srgbClr val="800000"/>
                </a:solidFill>
              </a:rPr>
              <a:t>YES</a:t>
            </a:r>
            <a:endParaRPr lang="en-US" sz="1600">
              <a:solidFill>
                <a:schemeClr val="bg2"/>
              </a:solidFill>
            </a:endParaRPr>
          </a:p>
        </p:txBody>
      </p:sp>
      <p:sp>
        <p:nvSpPr>
          <p:cNvPr id="896014" name="AutoShape 14"/>
          <p:cNvSpPr>
            <a:spLocks noChangeArrowheads="1"/>
          </p:cNvSpPr>
          <p:nvPr/>
        </p:nvSpPr>
        <p:spPr bwMode="auto">
          <a:xfrm>
            <a:off x="2121694" y="5649915"/>
            <a:ext cx="538163" cy="446087"/>
          </a:xfrm>
          <a:prstGeom prst="roundRect">
            <a:avLst>
              <a:gd name="adj" fmla="val 16667"/>
            </a:avLst>
          </a:prstGeom>
          <a:solidFill>
            <a:srgbClr val="33CCFF"/>
          </a:solidFill>
          <a:ln w="12700">
            <a:noFill/>
            <a:round/>
          </a:ln>
          <a:effectLst/>
        </p:spPr>
        <p:txBody>
          <a:bodyPr wrap="none" anchor="ctr"/>
          <a:lstStyle/>
          <a:p>
            <a:endParaRPr lang="en-US"/>
          </a:p>
        </p:txBody>
      </p:sp>
      <p:sp>
        <p:nvSpPr>
          <p:cNvPr id="896015" name="Text Box 15"/>
          <p:cNvSpPr txBox="1">
            <a:spLocks noChangeArrowheads="1"/>
          </p:cNvSpPr>
          <p:nvPr/>
        </p:nvSpPr>
        <p:spPr bwMode="auto">
          <a:xfrm>
            <a:off x="2162873" y="5632450"/>
            <a:ext cx="479618" cy="338554"/>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pPr>
            <a:r>
              <a:rPr lang="en-US" sz="1600">
                <a:solidFill>
                  <a:srgbClr val="800000"/>
                </a:solidFill>
              </a:rPr>
              <a:t>NO</a:t>
            </a:r>
            <a:endParaRPr lang="en-US" sz="1600">
              <a:solidFill>
                <a:schemeClr val="bg2"/>
              </a:solidFill>
            </a:endParaRPr>
          </a:p>
        </p:txBody>
      </p:sp>
      <p:sp>
        <p:nvSpPr>
          <p:cNvPr id="896016" name="AutoShape 16"/>
          <p:cNvSpPr>
            <a:spLocks noChangeArrowheads="1"/>
          </p:cNvSpPr>
          <p:nvPr/>
        </p:nvSpPr>
        <p:spPr bwMode="auto">
          <a:xfrm>
            <a:off x="1657351" y="3706815"/>
            <a:ext cx="564356" cy="427037"/>
          </a:xfrm>
          <a:prstGeom prst="roundRect">
            <a:avLst>
              <a:gd name="adj" fmla="val 16667"/>
            </a:avLst>
          </a:prstGeom>
          <a:solidFill>
            <a:srgbClr val="33CCFF"/>
          </a:solidFill>
          <a:ln w="12700">
            <a:noFill/>
            <a:round/>
          </a:ln>
          <a:effectLst/>
        </p:spPr>
        <p:txBody>
          <a:bodyPr wrap="none" anchor="ctr"/>
          <a:lstStyle/>
          <a:p>
            <a:endParaRPr lang="en-US"/>
          </a:p>
        </p:txBody>
      </p:sp>
      <p:sp>
        <p:nvSpPr>
          <p:cNvPr id="896017" name="Text Box 17"/>
          <p:cNvSpPr txBox="1">
            <a:spLocks noChangeArrowheads="1"/>
          </p:cNvSpPr>
          <p:nvPr/>
        </p:nvSpPr>
        <p:spPr bwMode="auto">
          <a:xfrm>
            <a:off x="1697339" y="3689350"/>
            <a:ext cx="479618" cy="338554"/>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pPr>
            <a:r>
              <a:rPr lang="en-US" sz="1600">
                <a:solidFill>
                  <a:srgbClr val="800000"/>
                </a:solidFill>
              </a:rPr>
              <a:t>NO</a:t>
            </a:r>
            <a:endParaRPr lang="en-US" sz="1600">
              <a:solidFill>
                <a:srgbClr val="00FFFF"/>
              </a:solidFill>
            </a:endParaRPr>
          </a:p>
        </p:txBody>
      </p:sp>
      <p:sp>
        <p:nvSpPr>
          <p:cNvPr id="896018" name="AutoShape 18"/>
          <p:cNvSpPr>
            <a:spLocks noChangeArrowheads="1"/>
          </p:cNvSpPr>
          <p:nvPr/>
        </p:nvSpPr>
        <p:spPr bwMode="auto">
          <a:xfrm>
            <a:off x="4038601" y="4694240"/>
            <a:ext cx="564356" cy="466725"/>
          </a:xfrm>
          <a:prstGeom prst="roundRect">
            <a:avLst>
              <a:gd name="adj" fmla="val 16667"/>
            </a:avLst>
          </a:prstGeom>
          <a:solidFill>
            <a:srgbClr val="33CCFF"/>
          </a:solidFill>
          <a:ln w="12700">
            <a:noFill/>
            <a:round/>
          </a:ln>
          <a:effectLst/>
        </p:spPr>
        <p:txBody>
          <a:bodyPr wrap="none" anchor="ctr"/>
          <a:lstStyle/>
          <a:p>
            <a:endParaRPr lang="en-US"/>
          </a:p>
        </p:txBody>
      </p:sp>
      <p:sp>
        <p:nvSpPr>
          <p:cNvPr id="896019" name="Text Box 19"/>
          <p:cNvSpPr txBox="1">
            <a:spLocks noChangeArrowheads="1"/>
          </p:cNvSpPr>
          <p:nvPr/>
        </p:nvSpPr>
        <p:spPr bwMode="auto">
          <a:xfrm>
            <a:off x="4063705" y="4694238"/>
            <a:ext cx="479618" cy="338554"/>
          </a:xfrm>
          <a:prstGeom prst="rect">
            <a:avLst/>
          </a:prstGeom>
          <a:noFill/>
          <a:ln w="12700">
            <a:noFill/>
            <a:miter lim="800000"/>
          </a:ln>
          <a:effectLst/>
        </p:spPr>
        <p:txBody>
          <a:bodyPr wrap="none">
            <a:spAutoFit/>
          </a:bodyPr>
          <a:lstStyle/>
          <a:p>
            <a:pPr marL="342900" indent="-342900" algn="ctr">
              <a:spcBef>
                <a:spcPct val="20000"/>
              </a:spcBef>
              <a:buClr>
                <a:schemeClr val="accent2"/>
              </a:buClr>
              <a:buSzPct val="75000"/>
            </a:pPr>
            <a:r>
              <a:rPr lang="en-US" sz="1600">
                <a:solidFill>
                  <a:srgbClr val="800000"/>
                </a:solidFill>
              </a:rPr>
              <a:t>NO</a:t>
            </a:r>
            <a:endParaRPr lang="en-US" sz="1600">
              <a:solidFill>
                <a:schemeClr val="bg2"/>
              </a:solidFill>
            </a:endParaRPr>
          </a:p>
        </p:txBody>
      </p:sp>
      <p:sp>
        <p:nvSpPr>
          <p:cNvPr id="896020" name="Text Box 20"/>
          <p:cNvSpPr txBox="1">
            <a:spLocks noChangeArrowheads="1"/>
          </p:cNvSpPr>
          <p:nvPr/>
        </p:nvSpPr>
        <p:spPr bwMode="auto">
          <a:xfrm>
            <a:off x="1705223" y="3121025"/>
            <a:ext cx="483146" cy="338554"/>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pPr>
            <a:r>
              <a:rPr lang="en-US" sz="1600"/>
              <a:t>Yes</a:t>
            </a:r>
            <a:endParaRPr lang="en-US" sz="1600">
              <a:solidFill>
                <a:schemeClr val="bg2"/>
              </a:solidFill>
            </a:endParaRPr>
          </a:p>
        </p:txBody>
      </p:sp>
      <p:sp>
        <p:nvSpPr>
          <p:cNvPr id="896021" name="Text Box 21"/>
          <p:cNvSpPr txBox="1">
            <a:spLocks noChangeArrowheads="1"/>
          </p:cNvSpPr>
          <p:nvPr/>
        </p:nvSpPr>
        <p:spPr bwMode="auto">
          <a:xfrm>
            <a:off x="3213341" y="3121025"/>
            <a:ext cx="434734" cy="338554"/>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pPr>
            <a:r>
              <a:rPr lang="en-US" sz="1600">
                <a:solidFill>
                  <a:srgbClr val="FF0000"/>
                </a:solidFill>
              </a:rPr>
              <a:t>No</a:t>
            </a:r>
          </a:p>
        </p:txBody>
      </p:sp>
      <p:sp>
        <p:nvSpPr>
          <p:cNvPr id="896022" name="Text Box 22"/>
          <p:cNvSpPr txBox="1">
            <a:spLocks noChangeArrowheads="1"/>
          </p:cNvSpPr>
          <p:nvPr/>
        </p:nvSpPr>
        <p:spPr bwMode="auto">
          <a:xfrm>
            <a:off x="3958146" y="4059238"/>
            <a:ext cx="899605" cy="338554"/>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pPr>
            <a:r>
              <a:rPr lang="en-US" sz="1600">
                <a:solidFill>
                  <a:srgbClr val="FF0000"/>
                </a:solidFill>
              </a:rPr>
              <a:t>Married </a:t>
            </a:r>
          </a:p>
        </p:txBody>
      </p:sp>
      <p:sp>
        <p:nvSpPr>
          <p:cNvPr id="896023" name="Text Box 23"/>
          <p:cNvSpPr txBox="1">
            <a:spLocks noChangeArrowheads="1"/>
          </p:cNvSpPr>
          <p:nvPr/>
        </p:nvSpPr>
        <p:spPr bwMode="auto">
          <a:xfrm>
            <a:off x="2057304" y="4094163"/>
            <a:ext cx="1577676" cy="338554"/>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pPr>
            <a:r>
              <a:rPr lang="en-US" sz="1600" dirty="0"/>
              <a:t>Single, Divorced</a:t>
            </a:r>
            <a:endParaRPr lang="en-US" sz="1600" dirty="0">
              <a:solidFill>
                <a:schemeClr val="bg2"/>
              </a:solidFill>
            </a:endParaRPr>
          </a:p>
        </p:txBody>
      </p:sp>
      <p:sp>
        <p:nvSpPr>
          <p:cNvPr id="896024" name="Text Box 24"/>
          <p:cNvSpPr txBox="1">
            <a:spLocks noChangeArrowheads="1"/>
          </p:cNvSpPr>
          <p:nvPr/>
        </p:nvSpPr>
        <p:spPr bwMode="auto">
          <a:xfrm>
            <a:off x="1846281" y="5065713"/>
            <a:ext cx="704039" cy="338554"/>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pPr>
            <a:r>
              <a:rPr lang="en-US" sz="1600"/>
              <a:t>&lt; 80K</a:t>
            </a:r>
            <a:endParaRPr lang="en-US" sz="1600">
              <a:solidFill>
                <a:schemeClr val="bg2"/>
              </a:solidFill>
            </a:endParaRPr>
          </a:p>
        </p:txBody>
      </p:sp>
      <p:sp>
        <p:nvSpPr>
          <p:cNvPr id="896025" name="Text Box 25"/>
          <p:cNvSpPr txBox="1">
            <a:spLocks noChangeArrowheads="1"/>
          </p:cNvSpPr>
          <p:nvPr/>
        </p:nvSpPr>
        <p:spPr bwMode="auto">
          <a:xfrm>
            <a:off x="3305987" y="5065713"/>
            <a:ext cx="704039" cy="338554"/>
          </a:xfrm>
          <a:prstGeom prst="rect">
            <a:avLst/>
          </a:prstGeom>
          <a:noFill/>
          <a:ln w="12700">
            <a:noFill/>
            <a:miter lim="800000"/>
          </a:ln>
          <a:effectLst/>
        </p:spPr>
        <p:txBody>
          <a:bodyPr wrap="none">
            <a:spAutoFit/>
          </a:bodyPr>
          <a:lstStyle/>
          <a:p>
            <a:pPr marL="342900" indent="-342900" algn="r">
              <a:spcBef>
                <a:spcPct val="20000"/>
              </a:spcBef>
              <a:buClr>
                <a:schemeClr val="accent2"/>
              </a:buClr>
              <a:buSzPct val="75000"/>
            </a:pPr>
            <a:r>
              <a:rPr lang="en-US" sz="1600"/>
              <a:t>&gt; 80K</a:t>
            </a:r>
            <a:endParaRPr lang="en-US" sz="1600">
              <a:solidFill>
                <a:schemeClr val="bg2"/>
              </a:solidFill>
            </a:endParaRPr>
          </a:p>
        </p:txBody>
      </p:sp>
      <p:graphicFrame>
        <p:nvGraphicFramePr>
          <p:cNvPr id="896026" name="Object 26"/>
          <p:cNvGraphicFramePr>
            <a:graphicFrameLocks noChangeAspect="1"/>
          </p:cNvGraphicFramePr>
          <p:nvPr/>
        </p:nvGraphicFramePr>
        <p:xfrm>
          <a:off x="4857750" y="2035177"/>
          <a:ext cx="2838449" cy="1133475"/>
        </p:xfrm>
        <a:graphic>
          <a:graphicData uri="http://schemas.openxmlformats.org/presentationml/2006/ole">
            <mc:AlternateContent xmlns:mc="http://schemas.openxmlformats.org/markup-compatibility/2006">
              <mc:Choice xmlns:v="urn:schemas-microsoft-com:vml" Requires="v">
                <p:oleObj name="Document" r:id="rId3" imgW="4651375" imgH="1576070" progId="Word.Document.8">
                  <p:embed/>
                </p:oleObj>
              </mc:Choice>
              <mc:Fallback>
                <p:oleObj name="Document" r:id="rId3" imgW="4651375" imgH="1576070" progId="Word.Document.8">
                  <p:embed/>
                  <p:pic>
                    <p:nvPicPr>
                      <p:cNvPr id="0" name="图片 128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2035177"/>
                        <a:ext cx="2838449" cy="1133475"/>
                      </a:xfrm>
                      <a:prstGeom prst="rect">
                        <a:avLst/>
                      </a:prstGeom>
                      <a:noFill/>
                    </p:spPr>
                  </p:pic>
                </p:oleObj>
              </mc:Fallback>
            </mc:AlternateContent>
          </a:graphicData>
        </a:graphic>
      </p:graphicFrame>
      <p:sp>
        <p:nvSpPr>
          <p:cNvPr id="896027" name="Text Box 27"/>
          <p:cNvSpPr txBox="1">
            <a:spLocks noChangeArrowheads="1"/>
          </p:cNvSpPr>
          <p:nvPr/>
        </p:nvSpPr>
        <p:spPr bwMode="auto">
          <a:xfrm>
            <a:off x="4743450" y="1577975"/>
            <a:ext cx="1583055" cy="337185"/>
          </a:xfrm>
          <a:prstGeom prst="rect">
            <a:avLst/>
          </a:prstGeom>
          <a:noFill/>
          <a:ln w="12700">
            <a:noFill/>
            <a:miter lim="800000"/>
          </a:ln>
          <a:effectLst/>
        </p:spPr>
        <p:txBody>
          <a:bodyPr wrap="square">
            <a:spAutoFit/>
          </a:bodyPr>
          <a:lstStyle/>
          <a:p>
            <a:pPr marL="342900" indent="-342900" algn="ctr">
              <a:lnSpc>
                <a:spcPct val="80000"/>
              </a:lnSpc>
              <a:spcBef>
                <a:spcPct val="20000"/>
              </a:spcBef>
              <a:buClr>
                <a:schemeClr val="accent2"/>
              </a:buClr>
              <a:buSzPct val="75000"/>
            </a:pPr>
            <a:r>
              <a:rPr lang="en-US" sz="2000">
                <a:solidFill>
                  <a:schemeClr val="tx2"/>
                </a:solidFill>
              </a:rPr>
              <a:t>Test Data</a:t>
            </a:r>
            <a:endParaRPr lang="en-US" sz="2000">
              <a:solidFill>
                <a:schemeClr val="bg2"/>
              </a:solidFill>
            </a:endParaRPr>
          </a:p>
        </p:txBody>
      </p:sp>
      <p:sp>
        <p:nvSpPr>
          <p:cNvPr id="896028" name="Line 28"/>
          <p:cNvSpPr>
            <a:spLocks noChangeShapeType="1"/>
          </p:cNvSpPr>
          <p:nvPr/>
        </p:nvSpPr>
        <p:spPr bwMode="auto">
          <a:xfrm flipH="1">
            <a:off x="4514850" y="2971800"/>
            <a:ext cx="2647950" cy="1882775"/>
          </a:xfrm>
          <a:prstGeom prst="line">
            <a:avLst/>
          </a:prstGeom>
          <a:noFill/>
          <a:ln w="15875">
            <a:solidFill>
              <a:srgbClr val="FF0000"/>
            </a:solidFill>
            <a:prstDash val="dash"/>
            <a:round/>
            <a:headEnd type="triangle" w="med" len="med"/>
          </a:ln>
          <a:effectLst/>
        </p:spPr>
        <p:txBody>
          <a:bodyPr wrap="none" anchor="ctr"/>
          <a:lstStyle/>
          <a:p>
            <a:endParaRPr lang="en-US"/>
          </a:p>
        </p:txBody>
      </p:sp>
      <p:sp>
        <p:nvSpPr>
          <p:cNvPr id="896029" name="Text Box 29"/>
          <p:cNvSpPr txBox="1">
            <a:spLocks noChangeArrowheads="1"/>
          </p:cNvSpPr>
          <p:nvPr/>
        </p:nvSpPr>
        <p:spPr bwMode="auto">
          <a:xfrm>
            <a:off x="5657850" y="4016375"/>
            <a:ext cx="2571750" cy="338554"/>
          </a:xfrm>
          <a:prstGeom prst="rect">
            <a:avLst/>
          </a:prstGeom>
          <a:noFill/>
          <a:ln w="12700">
            <a:noFill/>
            <a:miter lim="800000"/>
          </a:ln>
          <a:effectLst/>
        </p:spPr>
        <p:txBody>
          <a:bodyPr wrap="square">
            <a:spAutoFit/>
          </a:bodyPr>
          <a:lstStyle/>
          <a:p>
            <a:pPr marL="342900" indent="-342900">
              <a:lnSpc>
                <a:spcPct val="80000"/>
              </a:lnSpc>
              <a:spcBef>
                <a:spcPct val="20000"/>
              </a:spcBef>
              <a:buClr>
                <a:schemeClr val="accent2"/>
              </a:buClr>
              <a:buSzPct val="75000"/>
            </a:pPr>
            <a:r>
              <a:rPr lang="en-US" sz="2000" dirty="0"/>
              <a:t>Assign Cheat to “No”</a:t>
            </a:r>
          </a:p>
        </p:txBody>
      </p:sp>
      <p:sp>
        <p:nvSpPr>
          <p:cNvPr id="32" name="Rectangle 31"/>
          <p:cNvSpPr/>
          <p:nvPr/>
        </p:nvSpPr>
        <p:spPr bwMode="auto">
          <a:xfrm>
            <a:off x="7032172" y="4885713"/>
            <a:ext cx="540000" cy="3600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eaLnBrk="0" fontAlgn="base" hangingPunct="0">
              <a:spcBef>
                <a:spcPct val="0"/>
              </a:spcBef>
              <a:spcAft>
                <a:spcPct val="0"/>
              </a:spcAft>
            </a:pPr>
            <a:r>
              <a:rPr lang="en-US" sz="1600" dirty="0">
                <a:latin typeface="Times" pitchFamily="1" charset="0"/>
              </a:rPr>
              <a:t>NO</a:t>
            </a:r>
            <a:endParaRPr lang="en-SG" sz="1600" dirty="0">
              <a:latin typeface="Times"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0" nodeType="clickEffect">
                                  <p:stCondLst>
                                    <p:cond delay="0"/>
                                  </p:stCondLst>
                                  <p:childTnLst>
                                    <p:animMotion origin="layout" path="M 1.66667E-6 1.48148E-6 L 1.66667E-6 -0.33333 " pathEditMode="relative" rAng="0" ptsTypes="AA">
                                      <p:cBhvr>
                                        <p:cTn id="12" dur="2000" fill="hold"/>
                                        <p:tgtEl>
                                          <p:spTgt spid="32"/>
                                        </p:tgtEl>
                                        <p:attrNameLst>
                                          <p:attrName>ppt_x</p:attrName>
                                          <p:attrName>ppt_y</p:attrName>
                                        </p:attrNameLst>
                                      </p:cBhvr>
                                      <p:rCtr x="0" y="-1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2" grpId="1"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p:cNvSpPr>
          <p:nvPr>
            <p:ph type="title"/>
          </p:nvPr>
        </p:nvSpPr>
        <p:spPr/>
        <p:txBody>
          <a:bodyPr vert="horz" wrap="square" lIns="91440" tIns="45720" rIns="91440" bIns="45720" anchor="ctr" anchorCtr="0"/>
          <a:lstStyle/>
          <a:p>
            <a:r>
              <a:rPr lang="en-US" altLang="zh-CN" b="1" dirty="0"/>
              <a:t>Example: object recognition</a:t>
            </a:r>
          </a:p>
        </p:txBody>
      </p:sp>
      <p:sp>
        <p:nvSpPr>
          <p:cNvPr id="38922" name="Text Box 11"/>
          <p:cNvSpPr txBox="1"/>
          <p:nvPr/>
        </p:nvSpPr>
        <p:spPr>
          <a:xfrm>
            <a:off x="212725" y="1208088"/>
            <a:ext cx="317500" cy="461962"/>
          </a:xfrm>
          <a:prstGeom prst="rect">
            <a:avLst/>
          </a:prstGeom>
          <a:noFill/>
          <a:ln w="9525">
            <a:noFill/>
          </a:ln>
        </p:spPr>
        <p:txBody>
          <a:bodyPr wrap="none">
            <a:spAutoFit/>
          </a:bodyPr>
          <a:lstStyle/>
          <a:p>
            <a:r>
              <a:rPr lang="en-US" altLang="zh-CN" sz="2400" err="1">
                <a:solidFill>
                  <a:srgbClr val="C147B2"/>
                </a:solidFill>
                <a:latin typeface="Calibri" panose="020F0502020204030204" pitchFamily="-107" charset="0"/>
              </a:rPr>
              <a:t>x</a:t>
            </a:r>
            <a:endParaRPr lang="en-US" altLang="zh-CN" sz="2400">
              <a:latin typeface="Calibri" panose="020F0502020204030204" pitchFamily="-107" charset="0"/>
            </a:endParaRPr>
          </a:p>
        </p:txBody>
      </p:sp>
      <p:sp>
        <p:nvSpPr>
          <p:cNvPr id="38923" name="Text Box 12"/>
          <p:cNvSpPr txBox="1"/>
          <p:nvPr/>
        </p:nvSpPr>
        <p:spPr>
          <a:xfrm>
            <a:off x="60325" y="2579688"/>
            <a:ext cx="598488" cy="461962"/>
          </a:xfrm>
          <a:prstGeom prst="rect">
            <a:avLst/>
          </a:prstGeom>
          <a:noFill/>
          <a:ln w="9525">
            <a:noFill/>
          </a:ln>
        </p:spPr>
        <p:txBody>
          <a:bodyPr wrap="none">
            <a:spAutoFit/>
          </a:bodyPr>
          <a:lstStyle/>
          <a:p>
            <a:r>
              <a:rPr lang="en-US" altLang="zh-CN" sz="2400" err="1">
                <a:solidFill>
                  <a:srgbClr val="C147B2"/>
                </a:solidFill>
                <a:latin typeface="Calibri" panose="020F0502020204030204" pitchFamily="-107" charset="0"/>
              </a:rPr>
              <a:t>f(x</a:t>
            </a:r>
            <a:r>
              <a:rPr lang="en-US" altLang="zh-CN" sz="2400">
                <a:solidFill>
                  <a:srgbClr val="C147B2"/>
                </a:solidFill>
                <a:latin typeface="Calibri" panose="020F0502020204030204" pitchFamily="-107" charset="0"/>
              </a:rPr>
              <a:t>)</a:t>
            </a:r>
            <a:endParaRPr lang="en-US" altLang="zh-CN" sz="2400">
              <a:latin typeface="Calibri" panose="020F0502020204030204" pitchFamily="-107" charset="0"/>
            </a:endParaRPr>
          </a:p>
        </p:txBody>
      </p:sp>
      <p:sp>
        <p:nvSpPr>
          <p:cNvPr id="38924" name="Text Box 13"/>
          <p:cNvSpPr txBox="1"/>
          <p:nvPr/>
        </p:nvSpPr>
        <p:spPr>
          <a:xfrm>
            <a:off x="822325" y="2655888"/>
            <a:ext cx="841375" cy="400050"/>
          </a:xfrm>
          <a:prstGeom prst="rect">
            <a:avLst/>
          </a:prstGeom>
          <a:noFill/>
          <a:ln w="9525">
            <a:noFill/>
          </a:ln>
        </p:spPr>
        <p:txBody>
          <a:bodyPr wrap="none">
            <a:spAutoFit/>
          </a:bodyPr>
          <a:lstStyle/>
          <a:p>
            <a:r>
              <a:rPr lang="en-US" altLang="zh-CN" sz="2000">
                <a:latin typeface="Calibri" panose="020F0502020204030204" pitchFamily="-107" charset="0"/>
              </a:rPr>
              <a:t>giraffe</a:t>
            </a:r>
          </a:p>
        </p:txBody>
      </p:sp>
      <p:sp>
        <p:nvSpPr>
          <p:cNvPr id="38925" name="Text Box 14"/>
          <p:cNvSpPr txBox="1"/>
          <p:nvPr/>
        </p:nvSpPr>
        <p:spPr>
          <a:xfrm>
            <a:off x="2057400" y="2667000"/>
            <a:ext cx="841375" cy="400050"/>
          </a:xfrm>
          <a:prstGeom prst="rect">
            <a:avLst/>
          </a:prstGeom>
          <a:noFill/>
          <a:ln w="9525">
            <a:noFill/>
          </a:ln>
        </p:spPr>
        <p:txBody>
          <a:bodyPr wrap="none">
            <a:spAutoFit/>
          </a:bodyPr>
          <a:lstStyle/>
          <a:p>
            <a:r>
              <a:rPr lang="en-US" altLang="zh-CN" sz="2000">
                <a:latin typeface="Calibri" panose="020F0502020204030204" pitchFamily="-107" charset="0"/>
              </a:rPr>
              <a:t>giraffe</a:t>
            </a:r>
          </a:p>
        </p:txBody>
      </p:sp>
      <p:sp>
        <p:nvSpPr>
          <p:cNvPr id="38926" name="Text Box 15"/>
          <p:cNvSpPr txBox="1"/>
          <p:nvPr/>
        </p:nvSpPr>
        <p:spPr>
          <a:xfrm>
            <a:off x="3352800" y="2667000"/>
            <a:ext cx="841375" cy="400050"/>
          </a:xfrm>
          <a:prstGeom prst="rect">
            <a:avLst/>
          </a:prstGeom>
          <a:noFill/>
          <a:ln w="9525">
            <a:noFill/>
          </a:ln>
        </p:spPr>
        <p:txBody>
          <a:bodyPr wrap="none">
            <a:spAutoFit/>
          </a:bodyPr>
          <a:lstStyle/>
          <a:p>
            <a:r>
              <a:rPr lang="en-US" altLang="zh-CN" sz="2000">
                <a:latin typeface="Calibri" panose="020F0502020204030204" pitchFamily="-107" charset="0"/>
              </a:rPr>
              <a:t>giraffe</a:t>
            </a:r>
          </a:p>
        </p:txBody>
      </p:sp>
      <p:sp>
        <p:nvSpPr>
          <p:cNvPr id="38927" name="Text Box 16"/>
          <p:cNvSpPr txBox="1"/>
          <p:nvPr/>
        </p:nvSpPr>
        <p:spPr>
          <a:xfrm>
            <a:off x="4953000" y="2667000"/>
            <a:ext cx="752475" cy="400050"/>
          </a:xfrm>
          <a:prstGeom prst="rect">
            <a:avLst/>
          </a:prstGeom>
          <a:noFill/>
          <a:ln w="9525">
            <a:noFill/>
          </a:ln>
        </p:spPr>
        <p:txBody>
          <a:bodyPr wrap="none">
            <a:spAutoFit/>
          </a:bodyPr>
          <a:lstStyle/>
          <a:p>
            <a:r>
              <a:rPr lang="en-US" altLang="zh-CN" sz="2000">
                <a:latin typeface="Calibri" panose="020F0502020204030204" pitchFamily="-107" charset="0"/>
              </a:rPr>
              <a:t>llama</a:t>
            </a:r>
          </a:p>
        </p:txBody>
      </p:sp>
      <p:sp>
        <p:nvSpPr>
          <p:cNvPr id="38928" name="Text Box 17"/>
          <p:cNvSpPr txBox="1"/>
          <p:nvPr/>
        </p:nvSpPr>
        <p:spPr>
          <a:xfrm>
            <a:off x="6096000" y="2667000"/>
            <a:ext cx="752475" cy="400050"/>
          </a:xfrm>
          <a:prstGeom prst="rect">
            <a:avLst/>
          </a:prstGeom>
          <a:noFill/>
          <a:ln w="9525">
            <a:noFill/>
          </a:ln>
        </p:spPr>
        <p:txBody>
          <a:bodyPr wrap="none">
            <a:spAutoFit/>
          </a:bodyPr>
          <a:lstStyle/>
          <a:p>
            <a:r>
              <a:rPr lang="en-US" altLang="zh-CN" sz="2000">
                <a:latin typeface="Calibri" panose="020F0502020204030204" pitchFamily="-107" charset="0"/>
              </a:rPr>
              <a:t>llama</a:t>
            </a:r>
          </a:p>
        </p:txBody>
      </p:sp>
      <p:sp>
        <p:nvSpPr>
          <p:cNvPr id="38929" name="Text Box 18"/>
          <p:cNvSpPr txBox="1"/>
          <p:nvPr/>
        </p:nvSpPr>
        <p:spPr>
          <a:xfrm>
            <a:off x="7391400" y="2667000"/>
            <a:ext cx="752475" cy="400050"/>
          </a:xfrm>
          <a:prstGeom prst="rect">
            <a:avLst/>
          </a:prstGeom>
          <a:noFill/>
          <a:ln w="9525">
            <a:noFill/>
          </a:ln>
        </p:spPr>
        <p:txBody>
          <a:bodyPr wrap="none">
            <a:spAutoFit/>
          </a:bodyPr>
          <a:lstStyle/>
          <a:p>
            <a:r>
              <a:rPr lang="en-US" altLang="zh-CN" sz="2000">
                <a:latin typeface="Calibri" panose="020F0502020204030204" pitchFamily="-107" charset="0"/>
              </a:rPr>
              <a:t>llama</a:t>
            </a: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54</a:t>
            </a:fld>
            <a:endParaRPr lang="en-US" dirty="0">
              <a:latin typeface="Calibri" panose="020F0502020204030204" pitchFamily="-107" charset="0"/>
            </a:endParaRPr>
          </a:p>
        </p:txBody>
      </p:sp>
      <p:pic>
        <p:nvPicPr>
          <p:cNvPr id="3" name="图片 2" descr="微信截图_20220227221951"/>
          <p:cNvPicPr>
            <a:picLocks noChangeAspect="1"/>
          </p:cNvPicPr>
          <p:nvPr/>
        </p:nvPicPr>
        <p:blipFill>
          <a:blip r:embed="rId3"/>
          <a:stretch>
            <a:fillRect/>
          </a:stretch>
        </p:blipFill>
        <p:spPr>
          <a:xfrm>
            <a:off x="457200" y="892175"/>
            <a:ext cx="8065135" cy="1687830"/>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p:cNvSpPr>
          <p:nvPr>
            <p:ph type="title"/>
          </p:nvPr>
        </p:nvSpPr>
        <p:spPr/>
        <p:txBody>
          <a:bodyPr vert="horz" wrap="square" lIns="91440" tIns="45720" rIns="91440" bIns="45720" anchor="ctr" anchorCtr="0"/>
          <a:lstStyle/>
          <a:p>
            <a:r>
              <a:rPr lang="en-US" altLang="zh-CN" b="1" dirty="0"/>
              <a:t>Example: object recognition</a:t>
            </a:r>
          </a:p>
        </p:txBody>
      </p:sp>
      <p:sp>
        <p:nvSpPr>
          <p:cNvPr id="40970" name="Text Box 11"/>
          <p:cNvSpPr txBox="1"/>
          <p:nvPr/>
        </p:nvSpPr>
        <p:spPr>
          <a:xfrm>
            <a:off x="212725" y="1208088"/>
            <a:ext cx="317500" cy="461962"/>
          </a:xfrm>
          <a:prstGeom prst="rect">
            <a:avLst/>
          </a:prstGeom>
          <a:noFill/>
          <a:ln w="9525">
            <a:noFill/>
          </a:ln>
        </p:spPr>
        <p:txBody>
          <a:bodyPr wrap="none">
            <a:spAutoFit/>
          </a:bodyPr>
          <a:lstStyle/>
          <a:p>
            <a:r>
              <a:rPr lang="en-US" altLang="zh-CN" sz="2400" err="1">
                <a:solidFill>
                  <a:srgbClr val="C147B2"/>
                </a:solidFill>
                <a:latin typeface="Calibri" panose="020F0502020204030204" pitchFamily="-107" charset="0"/>
              </a:rPr>
              <a:t>x</a:t>
            </a:r>
            <a:endParaRPr lang="en-US" altLang="zh-CN" sz="2400">
              <a:latin typeface="Calibri" panose="020F0502020204030204" pitchFamily="-107" charset="0"/>
            </a:endParaRPr>
          </a:p>
        </p:txBody>
      </p:sp>
      <p:sp>
        <p:nvSpPr>
          <p:cNvPr id="40971" name="Text Box 12"/>
          <p:cNvSpPr txBox="1"/>
          <p:nvPr/>
        </p:nvSpPr>
        <p:spPr>
          <a:xfrm>
            <a:off x="60325" y="2579688"/>
            <a:ext cx="598488" cy="461962"/>
          </a:xfrm>
          <a:prstGeom prst="rect">
            <a:avLst/>
          </a:prstGeom>
          <a:noFill/>
          <a:ln w="9525">
            <a:noFill/>
          </a:ln>
        </p:spPr>
        <p:txBody>
          <a:bodyPr wrap="none">
            <a:spAutoFit/>
          </a:bodyPr>
          <a:lstStyle/>
          <a:p>
            <a:r>
              <a:rPr lang="en-US" altLang="zh-CN" sz="2400" err="1">
                <a:solidFill>
                  <a:srgbClr val="C147B2"/>
                </a:solidFill>
                <a:latin typeface="Calibri" panose="020F0502020204030204" pitchFamily="-107" charset="0"/>
              </a:rPr>
              <a:t>f(x</a:t>
            </a:r>
            <a:r>
              <a:rPr lang="en-US" altLang="zh-CN" sz="2400">
                <a:solidFill>
                  <a:srgbClr val="C147B2"/>
                </a:solidFill>
                <a:latin typeface="Calibri" panose="020F0502020204030204" pitchFamily="-107" charset="0"/>
              </a:rPr>
              <a:t>)</a:t>
            </a:r>
            <a:endParaRPr lang="en-US" altLang="zh-CN" sz="2400">
              <a:latin typeface="Calibri" panose="020F0502020204030204" pitchFamily="-107" charset="0"/>
            </a:endParaRPr>
          </a:p>
        </p:txBody>
      </p:sp>
      <p:sp>
        <p:nvSpPr>
          <p:cNvPr id="40972" name="Text Box 13"/>
          <p:cNvSpPr txBox="1"/>
          <p:nvPr/>
        </p:nvSpPr>
        <p:spPr>
          <a:xfrm>
            <a:off x="822325" y="2655888"/>
            <a:ext cx="841375" cy="400050"/>
          </a:xfrm>
          <a:prstGeom prst="rect">
            <a:avLst/>
          </a:prstGeom>
          <a:noFill/>
          <a:ln w="9525">
            <a:noFill/>
          </a:ln>
        </p:spPr>
        <p:txBody>
          <a:bodyPr wrap="none">
            <a:spAutoFit/>
          </a:bodyPr>
          <a:lstStyle/>
          <a:p>
            <a:r>
              <a:rPr lang="en-US" altLang="zh-CN" sz="2000">
                <a:latin typeface="Calibri" panose="020F0502020204030204" pitchFamily="-107" charset="0"/>
              </a:rPr>
              <a:t>giraffe</a:t>
            </a:r>
          </a:p>
        </p:txBody>
      </p:sp>
      <p:sp>
        <p:nvSpPr>
          <p:cNvPr id="40973" name="Text Box 14"/>
          <p:cNvSpPr txBox="1"/>
          <p:nvPr/>
        </p:nvSpPr>
        <p:spPr>
          <a:xfrm>
            <a:off x="2057400" y="2667000"/>
            <a:ext cx="841375" cy="400050"/>
          </a:xfrm>
          <a:prstGeom prst="rect">
            <a:avLst/>
          </a:prstGeom>
          <a:noFill/>
          <a:ln w="9525">
            <a:noFill/>
          </a:ln>
        </p:spPr>
        <p:txBody>
          <a:bodyPr wrap="none">
            <a:spAutoFit/>
          </a:bodyPr>
          <a:lstStyle/>
          <a:p>
            <a:r>
              <a:rPr lang="en-US" altLang="zh-CN" sz="2000">
                <a:latin typeface="Calibri" panose="020F0502020204030204" pitchFamily="-107" charset="0"/>
              </a:rPr>
              <a:t>giraffe</a:t>
            </a:r>
          </a:p>
        </p:txBody>
      </p:sp>
      <p:sp>
        <p:nvSpPr>
          <p:cNvPr id="40974" name="Text Box 15"/>
          <p:cNvSpPr txBox="1"/>
          <p:nvPr/>
        </p:nvSpPr>
        <p:spPr>
          <a:xfrm>
            <a:off x="3352800" y="2667000"/>
            <a:ext cx="841375" cy="400050"/>
          </a:xfrm>
          <a:prstGeom prst="rect">
            <a:avLst/>
          </a:prstGeom>
          <a:noFill/>
          <a:ln w="9525">
            <a:noFill/>
          </a:ln>
        </p:spPr>
        <p:txBody>
          <a:bodyPr wrap="none">
            <a:spAutoFit/>
          </a:bodyPr>
          <a:lstStyle/>
          <a:p>
            <a:r>
              <a:rPr lang="en-US" altLang="zh-CN" sz="2000">
                <a:latin typeface="Calibri" panose="020F0502020204030204" pitchFamily="-107" charset="0"/>
              </a:rPr>
              <a:t>giraffe</a:t>
            </a:r>
          </a:p>
        </p:txBody>
      </p:sp>
      <p:sp>
        <p:nvSpPr>
          <p:cNvPr id="40975" name="Text Box 16"/>
          <p:cNvSpPr txBox="1"/>
          <p:nvPr/>
        </p:nvSpPr>
        <p:spPr>
          <a:xfrm>
            <a:off x="4953000" y="2667000"/>
            <a:ext cx="752475" cy="400050"/>
          </a:xfrm>
          <a:prstGeom prst="rect">
            <a:avLst/>
          </a:prstGeom>
          <a:noFill/>
          <a:ln w="9525">
            <a:noFill/>
          </a:ln>
        </p:spPr>
        <p:txBody>
          <a:bodyPr wrap="none">
            <a:spAutoFit/>
          </a:bodyPr>
          <a:lstStyle/>
          <a:p>
            <a:r>
              <a:rPr lang="en-US" altLang="zh-CN" sz="2000">
                <a:latin typeface="Calibri" panose="020F0502020204030204" pitchFamily="-107" charset="0"/>
              </a:rPr>
              <a:t>llama</a:t>
            </a:r>
          </a:p>
        </p:txBody>
      </p:sp>
      <p:sp>
        <p:nvSpPr>
          <p:cNvPr id="40976" name="Text Box 17"/>
          <p:cNvSpPr txBox="1"/>
          <p:nvPr/>
        </p:nvSpPr>
        <p:spPr>
          <a:xfrm>
            <a:off x="6096000" y="2667000"/>
            <a:ext cx="752475" cy="400050"/>
          </a:xfrm>
          <a:prstGeom prst="rect">
            <a:avLst/>
          </a:prstGeom>
          <a:noFill/>
          <a:ln w="9525">
            <a:noFill/>
          </a:ln>
        </p:spPr>
        <p:txBody>
          <a:bodyPr wrap="none">
            <a:spAutoFit/>
          </a:bodyPr>
          <a:lstStyle/>
          <a:p>
            <a:r>
              <a:rPr lang="en-US" altLang="zh-CN" sz="2000">
                <a:latin typeface="Calibri" panose="020F0502020204030204" pitchFamily="-107" charset="0"/>
              </a:rPr>
              <a:t>llama</a:t>
            </a:r>
          </a:p>
        </p:txBody>
      </p:sp>
      <p:sp>
        <p:nvSpPr>
          <p:cNvPr id="40977" name="Text Box 18"/>
          <p:cNvSpPr txBox="1"/>
          <p:nvPr/>
        </p:nvSpPr>
        <p:spPr>
          <a:xfrm>
            <a:off x="7391400" y="2667000"/>
            <a:ext cx="752475" cy="400050"/>
          </a:xfrm>
          <a:prstGeom prst="rect">
            <a:avLst/>
          </a:prstGeom>
          <a:noFill/>
          <a:ln w="9525">
            <a:noFill/>
          </a:ln>
        </p:spPr>
        <p:txBody>
          <a:bodyPr wrap="none">
            <a:spAutoFit/>
          </a:bodyPr>
          <a:lstStyle/>
          <a:p>
            <a:r>
              <a:rPr lang="en-US" altLang="zh-CN" sz="2000">
                <a:latin typeface="Calibri" panose="020F0502020204030204" pitchFamily="-107" charset="0"/>
              </a:rPr>
              <a:t>llama</a:t>
            </a:r>
          </a:p>
        </p:txBody>
      </p:sp>
      <p:pic>
        <p:nvPicPr>
          <p:cNvPr id="40978" name="Picture 17" descr="giraffe-test"/>
          <p:cNvPicPr>
            <a:picLocks noChangeAspect="1"/>
          </p:cNvPicPr>
          <p:nvPr/>
        </p:nvPicPr>
        <p:blipFill>
          <a:blip r:embed="rId3"/>
          <a:stretch>
            <a:fillRect/>
          </a:stretch>
        </p:blipFill>
        <p:spPr>
          <a:xfrm>
            <a:off x="1143000" y="3200400"/>
            <a:ext cx="3630613" cy="3397250"/>
          </a:xfrm>
          <a:prstGeom prst="rect">
            <a:avLst/>
          </a:prstGeom>
          <a:noFill/>
          <a:ln w="9525">
            <a:noFill/>
          </a:ln>
        </p:spPr>
      </p:pic>
      <p:sp>
        <p:nvSpPr>
          <p:cNvPr id="40979" name="Text Box 18"/>
          <p:cNvSpPr txBox="1"/>
          <p:nvPr/>
        </p:nvSpPr>
        <p:spPr>
          <a:xfrm>
            <a:off x="212725" y="4484688"/>
            <a:ext cx="446088" cy="400050"/>
          </a:xfrm>
          <a:prstGeom prst="rect">
            <a:avLst/>
          </a:prstGeom>
          <a:noFill/>
          <a:ln w="9525">
            <a:noFill/>
          </a:ln>
        </p:spPr>
        <p:txBody>
          <a:bodyPr wrap="none">
            <a:spAutoFit/>
          </a:bodyPr>
          <a:lstStyle/>
          <a:p>
            <a:r>
              <a:rPr lang="en-US" altLang="zh-CN" sz="2000">
                <a:solidFill>
                  <a:srgbClr val="C147B2"/>
                </a:solidFill>
                <a:latin typeface="Calibri" panose="020F0502020204030204" pitchFamily="-107" charset="0"/>
              </a:rPr>
              <a:t>X=</a:t>
            </a:r>
            <a:endParaRPr lang="en-US" altLang="zh-CN" sz="2000">
              <a:latin typeface="Calibri" panose="020F0502020204030204" pitchFamily="-107" charset="0"/>
            </a:endParaRPr>
          </a:p>
        </p:txBody>
      </p:sp>
      <p:sp>
        <p:nvSpPr>
          <p:cNvPr id="40980" name="Text Box 19"/>
          <p:cNvSpPr txBox="1"/>
          <p:nvPr/>
        </p:nvSpPr>
        <p:spPr>
          <a:xfrm>
            <a:off x="5105400" y="4495800"/>
            <a:ext cx="893763" cy="461963"/>
          </a:xfrm>
          <a:prstGeom prst="rect">
            <a:avLst/>
          </a:prstGeom>
          <a:noFill/>
          <a:ln w="9525">
            <a:noFill/>
          </a:ln>
        </p:spPr>
        <p:txBody>
          <a:bodyPr wrap="none">
            <a:spAutoFit/>
          </a:bodyPr>
          <a:lstStyle/>
          <a:p>
            <a:r>
              <a:rPr lang="en-US" altLang="zh-CN" sz="2400" err="1">
                <a:solidFill>
                  <a:srgbClr val="C147B2"/>
                </a:solidFill>
                <a:latin typeface="Calibri" panose="020F0502020204030204" pitchFamily="-107" charset="0"/>
              </a:rPr>
              <a:t>f(x</a:t>
            </a:r>
            <a:r>
              <a:rPr lang="en-US" altLang="zh-CN" sz="2400">
                <a:solidFill>
                  <a:srgbClr val="C147B2"/>
                </a:solidFill>
                <a:latin typeface="Calibri" panose="020F0502020204030204" pitchFamily="-107" charset="0"/>
              </a:rPr>
              <a:t>)=?</a:t>
            </a:r>
            <a:endParaRPr lang="en-US" altLang="zh-CN" sz="2400">
              <a:latin typeface="Calibri" panose="020F0502020204030204" pitchFamily="-107" charset="0"/>
            </a:endParaRPr>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55</a:t>
            </a:fld>
            <a:endParaRPr lang="en-US" dirty="0">
              <a:latin typeface="Calibri" panose="020F0502020204030204" pitchFamily="-107" charset="0"/>
            </a:endParaRPr>
          </a:p>
        </p:txBody>
      </p:sp>
      <p:pic>
        <p:nvPicPr>
          <p:cNvPr id="3" name="图片 2" descr="微信截图_20220227221951"/>
          <p:cNvPicPr>
            <a:picLocks noChangeAspect="1"/>
          </p:cNvPicPr>
          <p:nvPr/>
        </p:nvPicPr>
        <p:blipFill>
          <a:blip r:embed="rId4"/>
          <a:stretch>
            <a:fillRect/>
          </a:stretch>
        </p:blipFill>
        <p:spPr>
          <a:xfrm>
            <a:off x="457200" y="892175"/>
            <a:ext cx="8065135" cy="1687830"/>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76200"/>
            <a:ext cx="7772400" cy="914400"/>
          </a:xfrm>
        </p:spPr>
        <p:txBody>
          <a:bodyPr/>
          <a:lstStyle/>
          <a:p>
            <a:r>
              <a:rPr lang="en-US" b="1" dirty="0"/>
              <a:t>Classification: Application 1</a:t>
            </a:r>
          </a:p>
        </p:txBody>
      </p:sp>
      <p:sp>
        <p:nvSpPr>
          <p:cNvPr id="28675" name="Rectangle 3"/>
          <p:cNvSpPr>
            <a:spLocks noGrp="1" noChangeArrowheads="1"/>
          </p:cNvSpPr>
          <p:nvPr>
            <p:ph idx="1"/>
          </p:nvPr>
        </p:nvSpPr>
        <p:spPr>
          <a:xfrm>
            <a:off x="152400" y="1066800"/>
            <a:ext cx="8915400" cy="5562600"/>
          </a:xfrm>
        </p:spPr>
        <p:txBody>
          <a:bodyPr>
            <a:normAutofit lnSpcReduction="10000"/>
          </a:bodyPr>
          <a:lstStyle/>
          <a:p>
            <a:pPr marL="342900" indent="-342900"/>
            <a:r>
              <a:rPr lang="en-US" b="1" dirty="0"/>
              <a:t>Direct Marketing</a:t>
            </a:r>
          </a:p>
          <a:p>
            <a:pPr marL="742950" lvl="1" indent="-285750">
              <a:lnSpc>
                <a:spcPct val="110000"/>
              </a:lnSpc>
            </a:pPr>
            <a:r>
              <a:rPr lang="en-US" dirty="0"/>
              <a:t>Goal: Reduce cost of mailing by </a:t>
            </a:r>
            <a:r>
              <a:rPr lang="en-US" i="1" dirty="0">
                <a:solidFill>
                  <a:srgbClr val="FF0066"/>
                </a:solidFill>
              </a:rPr>
              <a:t>targeting</a:t>
            </a:r>
            <a:r>
              <a:rPr lang="en-US" dirty="0"/>
              <a:t> a set of </a:t>
            </a:r>
            <a:r>
              <a:rPr lang="en-US" altLang="zh-CN" dirty="0"/>
              <a:t>customers</a:t>
            </a:r>
            <a:r>
              <a:rPr lang="en-US" dirty="0"/>
              <a:t> likely to buy a new cell-phone product.</a:t>
            </a:r>
          </a:p>
          <a:p>
            <a:pPr marL="742950" lvl="1" indent="-285750"/>
            <a:r>
              <a:rPr lang="en-US" dirty="0"/>
              <a:t>Approach:</a:t>
            </a:r>
          </a:p>
          <a:p>
            <a:pPr marL="1143000" lvl="2" indent="-228600">
              <a:lnSpc>
                <a:spcPct val="110000"/>
              </a:lnSpc>
            </a:pPr>
            <a:r>
              <a:rPr lang="en-US" dirty="0"/>
              <a:t>Use the data for a similar product introduced before. </a:t>
            </a:r>
          </a:p>
          <a:p>
            <a:pPr marL="1143000" lvl="2" indent="-228600">
              <a:lnSpc>
                <a:spcPct val="110000"/>
              </a:lnSpc>
            </a:pPr>
            <a:r>
              <a:rPr lang="en-US" dirty="0"/>
              <a:t>We know which customers decided to buy and which decided otherwise. This </a:t>
            </a:r>
            <a:r>
              <a:rPr lang="en-US" i="1" dirty="0">
                <a:solidFill>
                  <a:srgbClr val="0000FF"/>
                </a:solidFill>
              </a:rPr>
              <a:t>{buy, don’t buy}</a:t>
            </a:r>
            <a:r>
              <a:rPr lang="en-US" dirty="0"/>
              <a:t> decision forms the </a:t>
            </a:r>
            <a:r>
              <a:rPr lang="en-US" i="1" dirty="0">
                <a:solidFill>
                  <a:srgbClr val="0000FF"/>
                </a:solidFill>
              </a:rPr>
              <a:t>class attribute</a:t>
            </a:r>
            <a:r>
              <a:rPr lang="en-US" dirty="0"/>
              <a:t>.</a:t>
            </a:r>
          </a:p>
          <a:p>
            <a:pPr marL="1143000" lvl="2" indent="-228600">
              <a:lnSpc>
                <a:spcPct val="110000"/>
              </a:lnSpc>
            </a:pPr>
            <a:r>
              <a:rPr lang="en-US" dirty="0"/>
              <a:t>Collect various demographic, lifestyle, and </a:t>
            </a:r>
            <a:r>
              <a:rPr lang="en-US" dirty="0" err="1"/>
              <a:t>teleco</a:t>
            </a:r>
            <a:r>
              <a:rPr lang="en-US" dirty="0"/>
              <a:t>-interaction related information about all such customers.</a:t>
            </a:r>
          </a:p>
          <a:p>
            <a:pPr lvl="3">
              <a:lnSpc>
                <a:spcPct val="110000"/>
              </a:lnSpc>
            </a:pPr>
            <a:r>
              <a:rPr lang="en-US" sz="2200" dirty="0"/>
              <a:t>Type of business, where they stay, how much they earn, etc.</a:t>
            </a:r>
          </a:p>
          <a:p>
            <a:pPr marL="1143000" lvl="2" indent="-228600">
              <a:lnSpc>
                <a:spcPct val="110000"/>
              </a:lnSpc>
            </a:pPr>
            <a:r>
              <a:rPr lang="en-US" dirty="0"/>
              <a:t>Use this information as input attributes to learn a classifier model.</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56</a:t>
            </a:fld>
            <a:endParaRPr lang="en-US" dirty="0">
              <a:latin typeface="Calibri" panose="020F0502020204030204" pitchFamily="-107"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en-US" b="1" dirty="0"/>
              <a:t>Classification: Application 2</a:t>
            </a:r>
          </a:p>
        </p:txBody>
      </p:sp>
      <p:sp>
        <p:nvSpPr>
          <p:cNvPr id="740355" name="Rectangle 3"/>
          <p:cNvSpPr>
            <a:spLocks noGrp="1" noChangeArrowheads="1"/>
          </p:cNvSpPr>
          <p:nvPr>
            <p:ph idx="1"/>
          </p:nvPr>
        </p:nvSpPr>
        <p:spPr>
          <a:xfrm>
            <a:off x="457200" y="1295400"/>
            <a:ext cx="8382000" cy="5410200"/>
          </a:xfrm>
        </p:spPr>
        <p:txBody>
          <a:bodyPr>
            <a:normAutofit/>
          </a:bodyPr>
          <a:lstStyle/>
          <a:p>
            <a:pPr marL="342900" indent="-342900" fontAlgn="auto">
              <a:spcAft>
                <a:spcPts val="0"/>
              </a:spcAft>
              <a:buClr>
                <a:schemeClr val="accent3"/>
              </a:buClr>
              <a:buFont typeface="Wingdings 2" panose="05020102010507070707"/>
              <a:buChar char=""/>
              <a:defRPr/>
            </a:pPr>
            <a:r>
              <a:rPr lang="en-US" sz="2800" b="1" dirty="0"/>
              <a:t>Fraud Detection</a:t>
            </a:r>
          </a:p>
          <a:p>
            <a:pPr marL="742950" lvl="1" indent="-285750" fontAlgn="auto">
              <a:spcAft>
                <a:spcPts val="0"/>
              </a:spcAft>
              <a:buFont typeface="Wingdings 2" panose="05020102010507070707"/>
              <a:buChar char=""/>
              <a:defRPr/>
            </a:pPr>
            <a:r>
              <a:rPr lang="en-US" dirty="0"/>
              <a:t>Goal: Predict fraudulent cases in credit card transactions.</a:t>
            </a:r>
          </a:p>
          <a:p>
            <a:pPr marL="742950" lvl="1" indent="-285750" fontAlgn="auto">
              <a:spcAft>
                <a:spcPts val="0"/>
              </a:spcAft>
              <a:buFont typeface="Wingdings 2" panose="05020102010507070707"/>
              <a:buChar char=""/>
              <a:defRPr/>
            </a:pPr>
            <a:r>
              <a:rPr lang="en-US" dirty="0"/>
              <a:t>Approach:</a:t>
            </a:r>
          </a:p>
          <a:p>
            <a:pPr marL="1143000" lvl="2" indent="-228600" fontAlgn="auto">
              <a:spcAft>
                <a:spcPts val="0"/>
              </a:spcAft>
              <a:buFont typeface="Wingdings 2" panose="05020102010507070707"/>
              <a:buChar char=""/>
              <a:defRPr/>
            </a:pPr>
            <a:r>
              <a:rPr lang="en-US" dirty="0"/>
              <a:t>Use credit card transactions and the information on its account-holder as attributes. When does a customer buy, what does he buy, how often he pays on time, etc</a:t>
            </a:r>
            <a:r>
              <a:rPr lang="en-US" altLang="zh-CN" dirty="0"/>
              <a:t>.</a:t>
            </a:r>
            <a:endParaRPr lang="en-US" dirty="0"/>
          </a:p>
          <a:p>
            <a:pPr marL="1143000" lvl="2" indent="-228600" fontAlgn="auto">
              <a:spcAft>
                <a:spcPts val="0"/>
              </a:spcAft>
              <a:buFont typeface="Wingdings 2" panose="05020102010507070707"/>
              <a:buChar char=""/>
              <a:defRPr/>
            </a:pPr>
            <a:r>
              <a:rPr lang="en-US" dirty="0"/>
              <a:t>Label past transactions as fraud or fair transactions. This forms the class attribute.</a:t>
            </a:r>
          </a:p>
          <a:p>
            <a:pPr marL="1143000" lvl="2" indent="-228600" fontAlgn="auto">
              <a:spcAft>
                <a:spcPts val="0"/>
              </a:spcAft>
              <a:buFont typeface="Wingdings 2" panose="05020102010507070707"/>
              <a:buChar char=""/>
              <a:defRPr/>
            </a:pPr>
            <a:r>
              <a:rPr lang="en-US" dirty="0"/>
              <a:t>Learn a model for the class of the transactions.</a:t>
            </a:r>
          </a:p>
          <a:p>
            <a:pPr marL="1143000" lvl="2" indent="-228600" fontAlgn="auto">
              <a:spcAft>
                <a:spcPts val="0"/>
              </a:spcAft>
              <a:buFont typeface="Wingdings 2" panose="05020102010507070707"/>
              <a:buChar char=""/>
              <a:defRPr/>
            </a:pPr>
            <a:r>
              <a:rPr lang="en-US" dirty="0"/>
              <a:t>Use this model to detect fraud by observing credit card transactions on an account.</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57</a:t>
            </a:fld>
            <a:endParaRPr lang="en-US" dirty="0">
              <a:latin typeface="Calibri" panose="020F0502020204030204" pitchFamily="-107"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3400" y="304800"/>
            <a:ext cx="7772400" cy="838200"/>
          </a:xfrm>
        </p:spPr>
        <p:txBody>
          <a:bodyPr/>
          <a:lstStyle/>
          <a:p>
            <a:r>
              <a:rPr lang="en-US" b="1" dirty="0"/>
              <a:t>Classification: Application 3</a:t>
            </a:r>
          </a:p>
        </p:txBody>
      </p:sp>
      <p:sp>
        <p:nvSpPr>
          <p:cNvPr id="30723" name="Rectangle 3"/>
          <p:cNvSpPr>
            <a:spLocks noGrp="1" noChangeArrowheads="1"/>
          </p:cNvSpPr>
          <p:nvPr>
            <p:ph idx="1"/>
          </p:nvPr>
        </p:nvSpPr>
        <p:spPr>
          <a:xfrm>
            <a:off x="685800" y="1143000"/>
            <a:ext cx="7772400" cy="5410200"/>
          </a:xfrm>
        </p:spPr>
        <p:txBody>
          <a:bodyPr/>
          <a:lstStyle/>
          <a:p>
            <a:pPr marL="342900" indent="-342900">
              <a:spcAft>
                <a:spcPts val="600"/>
              </a:spcAft>
            </a:pPr>
            <a:r>
              <a:rPr lang="en-US" b="1" dirty="0"/>
              <a:t>Customer Attrition:</a:t>
            </a:r>
          </a:p>
          <a:p>
            <a:pPr marL="742950" lvl="1" indent="-285750">
              <a:spcAft>
                <a:spcPts val="600"/>
              </a:spcAft>
            </a:pPr>
            <a:r>
              <a:rPr lang="en-US" dirty="0"/>
              <a:t>Goal: To predict whether a customer is likely to be lost to a competitor (e.g. </a:t>
            </a:r>
            <a:r>
              <a:rPr lang="en-US" dirty="0" err="1"/>
              <a:t>China Mobile</a:t>
            </a:r>
            <a:r>
              <a:rPr lang="en-US" dirty="0"/>
              <a:t> -&gt; China Unicom).</a:t>
            </a:r>
          </a:p>
          <a:p>
            <a:pPr marL="742950" lvl="1" indent="-285750">
              <a:spcAft>
                <a:spcPts val="600"/>
              </a:spcAft>
            </a:pPr>
            <a:r>
              <a:rPr lang="en-US" dirty="0"/>
              <a:t>Approach:</a:t>
            </a:r>
          </a:p>
          <a:p>
            <a:pPr marL="1143000" lvl="2" indent="-228600">
              <a:spcAft>
                <a:spcPts val="600"/>
              </a:spcAft>
            </a:pPr>
            <a:r>
              <a:rPr lang="en-US" dirty="0"/>
              <a:t>Use detailed record of transactions with each of the past and present customers, to find attributes.</a:t>
            </a:r>
          </a:p>
          <a:p>
            <a:pPr lvl="3">
              <a:spcAft>
                <a:spcPts val="600"/>
              </a:spcAft>
            </a:pPr>
            <a:r>
              <a:rPr lang="en-US" dirty="0"/>
              <a:t>How often the customer calls, where he calls, what time-of-the day he calls most, his financial status, marital status, etc. </a:t>
            </a:r>
          </a:p>
          <a:p>
            <a:pPr marL="1143000" lvl="2" indent="-228600">
              <a:spcAft>
                <a:spcPts val="600"/>
              </a:spcAft>
            </a:pPr>
            <a:r>
              <a:rPr lang="en-US" dirty="0"/>
              <a:t>Label the customers as loyal or disloyal.</a:t>
            </a:r>
          </a:p>
          <a:p>
            <a:pPr marL="1143000" lvl="2" indent="-228600">
              <a:spcAft>
                <a:spcPts val="600"/>
              </a:spcAft>
            </a:pPr>
            <a:r>
              <a:rPr lang="en-US" dirty="0"/>
              <a:t>Find a model for loyalty.</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58</a:t>
            </a:fld>
            <a:endParaRPr lang="en-US" dirty="0">
              <a:latin typeface="Calibri" panose="020F0502020204030204" pitchFamily="-107"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a:xfrm>
            <a:off x="685800" y="304800"/>
            <a:ext cx="7772400" cy="685800"/>
          </a:xfrm>
        </p:spPr>
        <p:txBody>
          <a:bodyPr>
            <a:normAutofit fontScale="90000"/>
          </a:bodyPr>
          <a:lstStyle/>
          <a:p>
            <a:r>
              <a:rPr lang="en-US" b="1" dirty="0"/>
              <a:t>Regression</a:t>
            </a:r>
          </a:p>
        </p:txBody>
      </p:sp>
      <p:sp>
        <p:nvSpPr>
          <p:cNvPr id="764931" name="Rectangle 3"/>
          <p:cNvSpPr>
            <a:spLocks noGrp="1" noChangeArrowheads="1"/>
          </p:cNvSpPr>
          <p:nvPr>
            <p:ph idx="1"/>
          </p:nvPr>
        </p:nvSpPr>
        <p:spPr>
          <a:xfrm>
            <a:off x="381000" y="1143000"/>
            <a:ext cx="8610600" cy="5486400"/>
          </a:xfrm>
        </p:spPr>
        <p:txBody>
          <a:bodyPr>
            <a:normAutofit/>
          </a:bodyPr>
          <a:lstStyle/>
          <a:p>
            <a:pPr marL="342900" indent="-342900"/>
            <a:r>
              <a:rPr lang="en-US" sz="3000" b="1" dirty="0"/>
              <a:t>Goal:</a:t>
            </a:r>
          </a:p>
          <a:p>
            <a:pPr lvl="1" indent="-342900"/>
            <a:r>
              <a:rPr lang="en-US" sz="2400" dirty="0"/>
              <a:t>Predict a value of a given </a:t>
            </a:r>
            <a:r>
              <a:rPr lang="en-US" sz="2400" b="1" dirty="0"/>
              <a:t>continuous valued variable </a:t>
            </a:r>
            <a:r>
              <a:rPr lang="en-US" sz="2400" dirty="0"/>
              <a:t>based on the values of other variables, assuming a linear or nonlinear model of </a:t>
            </a:r>
            <a:r>
              <a:rPr lang="en-US" sz="2400" b="1" dirty="0"/>
              <a:t>dependency</a:t>
            </a:r>
            <a:r>
              <a:rPr lang="en-US" sz="2400" dirty="0"/>
              <a:t>.</a:t>
            </a:r>
          </a:p>
          <a:p>
            <a:pPr marL="342900" indent="-342900"/>
            <a:r>
              <a:rPr lang="en-US" sz="2400" dirty="0"/>
              <a:t>Extensively studied in statistics, neural network fields.</a:t>
            </a:r>
          </a:p>
          <a:p>
            <a:pPr marL="342900" indent="-342900"/>
            <a:r>
              <a:rPr lang="en-US" sz="2800" b="1" dirty="0"/>
              <a:t>Examples:</a:t>
            </a:r>
          </a:p>
          <a:p>
            <a:pPr marL="742950" lvl="1" indent="-285750"/>
            <a:r>
              <a:rPr lang="en-US" sz="2400" dirty="0"/>
              <a:t>Predicting when the aircraft will land into the airport.</a:t>
            </a:r>
          </a:p>
          <a:p>
            <a:pPr marL="742950" lvl="1" indent="-285750"/>
            <a:r>
              <a:rPr lang="en-US" sz="2400" dirty="0"/>
              <a:t>Predicting sales amounts of new product based on advertising expenditure.</a:t>
            </a:r>
          </a:p>
          <a:p>
            <a:pPr marL="742950" lvl="1" indent="-285750"/>
            <a:r>
              <a:rPr lang="en-US" sz="2400" dirty="0"/>
              <a:t>Predicting wind velocities as a function of temperature, humidity, air pressure, etc.</a:t>
            </a:r>
          </a:p>
          <a:p>
            <a:pPr marL="742950" lvl="1" indent="-285750"/>
            <a:r>
              <a:rPr lang="en-US" sz="2400" dirty="0"/>
              <a:t>Time series prediction of stock market indices.</a:t>
            </a:r>
          </a:p>
        </p:txBody>
      </p:sp>
      <p:sp>
        <p:nvSpPr>
          <p:cNvPr id="4" name="Slide Number Placeholder 3"/>
          <p:cNvSpPr>
            <a:spLocks noGrp="1"/>
          </p:cNvSpPr>
          <p:nvPr>
            <p:ph type="sldNum" sz="quarter" idx="12"/>
          </p:nvPr>
        </p:nvSpPr>
        <p:spPr/>
        <p:txBody>
          <a:bodyPr/>
          <a:lstStyle/>
          <a:p>
            <a:fld id="{1F41DDF0-7370-4C86-ACF4-64D2C7764D80}" type="slidenum">
              <a:rPr lang="en-SG" smtClean="0"/>
              <a:t>59</a:t>
            </a:fld>
            <a:endParaRPr lang="en-SG"/>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493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49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493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493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49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solidFill>
                <a:cs typeface="+mj-lt"/>
              </a:rPr>
              <a:t>Course Objective</a:t>
            </a:r>
          </a:p>
        </p:txBody>
      </p:sp>
      <p:sp>
        <p:nvSpPr>
          <p:cNvPr id="3" name="Content Placeholder 2"/>
          <p:cNvSpPr>
            <a:spLocks noGrp="1"/>
          </p:cNvSpPr>
          <p:nvPr>
            <p:ph idx="1"/>
          </p:nvPr>
        </p:nvSpPr>
        <p:spPr>
          <a:xfrm>
            <a:off x="685800" y="1158875"/>
            <a:ext cx="8001000" cy="4953000"/>
          </a:xfrm>
        </p:spPr>
        <p:txBody>
          <a:bodyPr>
            <a:normAutofit fontScale="90000"/>
          </a:bodyPr>
          <a:lstStyle/>
          <a:p>
            <a:pPr>
              <a:lnSpc>
                <a:spcPct val="110000"/>
              </a:lnSpc>
              <a:buFont typeface="Wingdings" panose="05000000000000000000" pitchFamily="2" charset="2"/>
              <a:buChar char="Ø"/>
            </a:pPr>
            <a:r>
              <a:rPr lang="en-US" sz="2800" dirty="0">
                <a:cs typeface="+mn-lt"/>
              </a:rPr>
              <a:t>At the end of the course, students should</a:t>
            </a:r>
          </a:p>
          <a:p>
            <a:pPr lvl="1">
              <a:lnSpc>
                <a:spcPct val="110000"/>
              </a:lnSpc>
              <a:buFont typeface="Wingdings" panose="05000000000000000000" pitchFamily="2" charset="2"/>
              <a:buChar char="§"/>
            </a:pPr>
            <a:r>
              <a:rPr lang="en-US" dirty="0">
                <a:cs typeface="+mn-lt"/>
              </a:rPr>
              <a:t>Have a good knowledge of machine learning concepts.</a:t>
            </a:r>
          </a:p>
          <a:p>
            <a:pPr lvl="1">
              <a:lnSpc>
                <a:spcPct val="110000"/>
              </a:lnSpc>
              <a:buFont typeface="Wingdings" panose="05000000000000000000" pitchFamily="2" charset="2"/>
              <a:buChar char="§"/>
            </a:pPr>
            <a:r>
              <a:rPr lang="en-US" dirty="0">
                <a:cs typeface="+mn-lt"/>
              </a:rPr>
              <a:t>Be familiar with various machine learning algorithms.</a:t>
            </a:r>
          </a:p>
          <a:p>
            <a:pPr lvl="1">
              <a:lnSpc>
                <a:spcPct val="110000"/>
              </a:lnSpc>
              <a:buFont typeface="Wingdings" panose="05000000000000000000" pitchFamily="2" charset="2"/>
              <a:buChar char="§"/>
            </a:pPr>
            <a:r>
              <a:rPr lang="en-US" dirty="0">
                <a:cs typeface="+mn-lt"/>
              </a:rPr>
              <a:t>Given a dataset and problem statement/task, know how to select appropriate machine learning techniques to analyze data and address the problem. </a:t>
            </a:r>
          </a:p>
          <a:p>
            <a:pPr lvl="1">
              <a:lnSpc>
                <a:spcPct val="110000"/>
              </a:lnSpc>
              <a:buFont typeface="Wingdings" panose="05000000000000000000" pitchFamily="2" charset="2"/>
              <a:buChar char="§"/>
            </a:pPr>
            <a:r>
              <a:rPr lang="en-US" dirty="0">
                <a:cs typeface="+mn-lt"/>
              </a:rPr>
              <a:t>Experimental course will give you more knowledge on analytics tools (e.g. R, Python) so that we can apply the knowledge learned in this course.</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a:t>
            </a:fld>
            <a:endParaRPr lang="en-US" dirty="0">
              <a:latin typeface="Calibri" panose="020F0502020204030204" pitchFamily="-107"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52400" y="304800"/>
            <a:ext cx="8991600" cy="1143000"/>
          </a:xfrm>
        </p:spPr>
        <p:txBody>
          <a:bodyPr>
            <a:normAutofit fontScale="90000"/>
          </a:bodyPr>
          <a:lstStyle/>
          <a:p>
            <a:r>
              <a:rPr lang="en-US" b="1" dirty="0"/>
              <a:t>Difference and </a:t>
            </a:r>
            <a:r>
              <a:rPr lang="en-US" altLang="zh-CN" b="1" dirty="0"/>
              <a:t>C</a:t>
            </a:r>
            <a:r>
              <a:rPr lang="en-US" b="1" dirty="0"/>
              <a:t>ommonality between </a:t>
            </a:r>
            <a:br>
              <a:rPr lang="en-US" b="1" dirty="0"/>
            </a:br>
            <a:r>
              <a:rPr lang="en-US" b="1" dirty="0"/>
              <a:t>Classification and Regression</a:t>
            </a:r>
          </a:p>
        </p:txBody>
      </p:sp>
      <p:sp>
        <p:nvSpPr>
          <p:cNvPr id="4" name="Slide Number Placeholder 3"/>
          <p:cNvSpPr>
            <a:spLocks noGrp="1"/>
          </p:cNvSpPr>
          <p:nvPr>
            <p:ph type="sldNum" sz="quarter" idx="12"/>
          </p:nvPr>
        </p:nvSpPr>
        <p:spPr/>
        <p:txBody>
          <a:bodyPr/>
          <a:lstStyle/>
          <a:p>
            <a:fld id="{1F41DDF0-7370-4C86-ACF4-64D2C7764D80}" type="slidenum">
              <a:rPr lang="en-SG" smtClean="0"/>
              <a:t>60</a:t>
            </a:fld>
            <a:endParaRPr lang="en-SG" dirty="0"/>
          </a:p>
        </p:txBody>
      </p:sp>
      <p:sp>
        <p:nvSpPr>
          <p:cNvPr id="8" name="Rectangle 7"/>
          <p:cNvSpPr/>
          <p:nvPr/>
        </p:nvSpPr>
        <p:spPr>
          <a:xfrm>
            <a:off x="457200" y="1524000"/>
            <a:ext cx="8458200" cy="4401205"/>
          </a:xfrm>
          <a:prstGeom prst="rect">
            <a:avLst/>
          </a:prstGeom>
          <a:solidFill>
            <a:schemeClr val="tx2">
              <a:lumMod val="20000"/>
              <a:lumOff val="80000"/>
            </a:schemeClr>
          </a:solidFill>
        </p:spPr>
        <p:txBody>
          <a:bodyPr wrap="square">
            <a:spAutoFit/>
          </a:bodyPr>
          <a:lstStyle/>
          <a:p>
            <a:r>
              <a:rPr lang="en-US" sz="2800" b="1" dirty="0">
                <a:latin typeface="+mj-lt"/>
              </a:rPr>
              <a:t>Difference</a:t>
            </a:r>
            <a:r>
              <a:rPr lang="en-US" sz="2800" dirty="0">
                <a:latin typeface="+mj-lt"/>
              </a:rPr>
              <a:t>: Regression predicts </a:t>
            </a:r>
            <a:r>
              <a:rPr lang="en-US" sz="2800" b="1" dirty="0">
                <a:solidFill>
                  <a:srgbClr val="3333FF"/>
                </a:solidFill>
                <a:latin typeface="+mj-lt"/>
              </a:rPr>
              <a:t>continuous target </a:t>
            </a:r>
            <a:r>
              <a:rPr lang="en-US" sz="2800" dirty="0">
                <a:latin typeface="+mj-lt"/>
              </a:rPr>
              <a:t>(stock price, inventory demand, flight arriving time, weight </a:t>
            </a:r>
            <a:r>
              <a:rPr lang="en-US" sz="2800" dirty="0" err="1">
                <a:latin typeface="+mj-lt"/>
              </a:rPr>
              <a:t>etc</a:t>
            </a:r>
            <a:r>
              <a:rPr lang="en-US" sz="2800" dirty="0">
                <a:latin typeface="+mj-lt"/>
              </a:rPr>
              <a:t>), whereas classification predicts </a:t>
            </a:r>
            <a:r>
              <a:rPr lang="en-US" sz="2800" b="1" dirty="0">
                <a:solidFill>
                  <a:srgbClr val="FF0000"/>
                </a:solidFill>
                <a:latin typeface="+mj-lt"/>
              </a:rPr>
              <a:t>categorical/ discrete labels</a:t>
            </a:r>
            <a:r>
              <a:rPr lang="en-US" sz="2800" b="1" dirty="0">
                <a:latin typeface="+mj-lt"/>
              </a:rPr>
              <a:t> </a:t>
            </a:r>
            <a:r>
              <a:rPr lang="en-US" sz="2800" dirty="0">
                <a:latin typeface="+mj-lt"/>
              </a:rPr>
              <a:t>(e.g.</a:t>
            </a:r>
            <a:r>
              <a:rPr lang="en-US" sz="2800" dirty="0"/>
              <a:t> stock up or down,</a:t>
            </a:r>
            <a:r>
              <a:rPr lang="en-US" sz="2800" dirty="0">
                <a:latin typeface="+mj-lt"/>
              </a:rPr>
              <a:t> good/bad watermelon, cancer/normal,  fraud/normal, underweight/normal/overweight/Obese </a:t>
            </a:r>
            <a:r>
              <a:rPr lang="en-US" sz="2800" dirty="0" err="1">
                <a:latin typeface="+mj-lt"/>
              </a:rPr>
              <a:t>etc</a:t>
            </a:r>
            <a:r>
              <a:rPr lang="en-US" sz="2800" dirty="0">
                <a:latin typeface="+mj-lt"/>
              </a:rPr>
              <a:t>)</a:t>
            </a:r>
          </a:p>
          <a:p>
            <a:endParaRPr lang="en-US" sz="2800" dirty="0">
              <a:latin typeface="+mj-lt"/>
            </a:endParaRPr>
          </a:p>
          <a:p>
            <a:r>
              <a:rPr lang="en-US" sz="2800" b="1" dirty="0">
                <a:latin typeface="+mj-lt"/>
              </a:rPr>
              <a:t>Commonality</a:t>
            </a:r>
            <a:r>
              <a:rPr lang="en-US" sz="2800" dirty="0">
                <a:latin typeface="+mj-lt"/>
              </a:rPr>
              <a:t>: both of them need training data to learn a model. Many methods can be used for both purpose, e.g. NN, SVM, DT.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304800" y="0"/>
            <a:ext cx="6801313" cy="553998"/>
          </a:xfrm>
          <a:prstGeom prst="rect">
            <a:avLst/>
          </a:prstGeom>
          <a:noFill/>
          <a:ln w="9525">
            <a:noFill/>
            <a:miter lim="800000"/>
          </a:ln>
          <a:effectLst/>
        </p:spPr>
        <p:txBody>
          <a:bodyPr wrap="square">
            <a:spAutoFit/>
          </a:bodyPr>
          <a:lstStyle/>
          <a:p>
            <a:r>
              <a:rPr lang="en-US" sz="3000" u="sng" dirty="0">
                <a:solidFill>
                  <a:srgbClr val="FF3300"/>
                </a:solidFill>
                <a:latin typeface="+mj-lt"/>
              </a:rPr>
              <a:t>Prediction &amp; Regression: Example 1</a:t>
            </a:r>
          </a:p>
        </p:txBody>
      </p:sp>
      <p:sp>
        <p:nvSpPr>
          <p:cNvPr id="47107" name="Text Box 3"/>
          <p:cNvSpPr txBox="1">
            <a:spLocks noChangeArrowheads="1"/>
          </p:cNvSpPr>
          <p:nvPr/>
        </p:nvSpPr>
        <p:spPr bwMode="auto">
          <a:xfrm>
            <a:off x="-76200" y="746125"/>
            <a:ext cx="9296400" cy="369332"/>
          </a:xfrm>
          <a:prstGeom prst="rect">
            <a:avLst/>
          </a:prstGeom>
          <a:noFill/>
          <a:ln w="9525">
            <a:solidFill>
              <a:schemeClr val="tx1"/>
            </a:solidFill>
            <a:miter lim="800000"/>
          </a:ln>
          <a:effectLst/>
        </p:spPr>
        <p:txBody>
          <a:bodyPr wrap="square">
            <a:spAutoFit/>
          </a:bodyPr>
          <a:lstStyle/>
          <a:p>
            <a:pPr algn="ctr"/>
            <a:r>
              <a:rPr lang="en-US" sz="1800" dirty="0">
                <a:latin typeface="+mj-lt"/>
              </a:rPr>
              <a:t>Relationship between </a:t>
            </a:r>
            <a:r>
              <a:rPr lang="en-US" sz="1800" b="1" dirty="0">
                <a:latin typeface="+mj-lt"/>
              </a:rPr>
              <a:t>systolic blood pressure </a:t>
            </a:r>
            <a:r>
              <a:rPr lang="en-US" sz="1800" dirty="0">
                <a:latin typeface="+mj-lt"/>
              </a:rPr>
              <a:t>(</a:t>
            </a:r>
            <a:r>
              <a:rPr lang="en-US" sz="1800" i="1" dirty="0">
                <a:latin typeface="+mj-lt"/>
              </a:rPr>
              <a:t>y</a:t>
            </a:r>
            <a:r>
              <a:rPr lang="en-US" sz="1800" dirty="0">
                <a:latin typeface="+mj-lt"/>
              </a:rPr>
              <a:t>), </a:t>
            </a:r>
            <a:r>
              <a:rPr lang="en-US" sz="1600" b="1" dirty="0" err="1">
                <a:latin typeface="+mj-lt"/>
              </a:rPr>
              <a:t>birthweight</a:t>
            </a:r>
            <a:r>
              <a:rPr lang="en-US" sz="1800" dirty="0">
                <a:latin typeface="+mj-lt"/>
              </a:rPr>
              <a:t> (</a:t>
            </a:r>
            <a:r>
              <a:rPr lang="en-US" sz="1800" i="1" dirty="0">
                <a:latin typeface="+mj-lt"/>
              </a:rPr>
              <a:t>x</a:t>
            </a:r>
            <a:r>
              <a:rPr lang="en-US" sz="1800" i="1" baseline="-25000" dirty="0">
                <a:latin typeface="+mj-lt"/>
              </a:rPr>
              <a:t>1</a:t>
            </a:r>
            <a:r>
              <a:rPr lang="en-US" sz="1800" dirty="0">
                <a:latin typeface="+mj-lt"/>
              </a:rPr>
              <a:t>), and </a:t>
            </a:r>
            <a:r>
              <a:rPr lang="en-US" sz="1800" b="1" dirty="0">
                <a:latin typeface="+mj-lt"/>
              </a:rPr>
              <a:t>age</a:t>
            </a:r>
            <a:r>
              <a:rPr lang="en-US" sz="1800" dirty="0">
                <a:latin typeface="+mj-lt"/>
              </a:rPr>
              <a:t> (in days) (</a:t>
            </a:r>
            <a:r>
              <a:rPr lang="en-US" sz="1800" i="1" dirty="0">
                <a:latin typeface="+mj-lt"/>
              </a:rPr>
              <a:t>x</a:t>
            </a:r>
            <a:r>
              <a:rPr lang="en-US" sz="1800" i="1" baseline="-25000" dirty="0">
                <a:latin typeface="+mj-lt"/>
              </a:rPr>
              <a:t>2</a:t>
            </a:r>
            <a:r>
              <a:rPr lang="en-US" sz="1800" dirty="0">
                <a:latin typeface="+mj-lt"/>
              </a:rPr>
              <a:t>)</a:t>
            </a:r>
          </a:p>
        </p:txBody>
      </p:sp>
      <p:graphicFrame>
        <p:nvGraphicFramePr>
          <p:cNvPr id="47227" name="Group 123"/>
          <p:cNvGraphicFramePr>
            <a:graphicFrameLocks noGrp="1"/>
          </p:cNvGraphicFramePr>
          <p:nvPr/>
        </p:nvGraphicFramePr>
        <p:xfrm>
          <a:off x="228600" y="1203325"/>
          <a:ext cx="4191000" cy="5437632"/>
        </p:xfrm>
        <a:graphic>
          <a:graphicData uri="http://schemas.openxmlformats.org/drawingml/2006/table">
            <a:tbl>
              <a:tblPr/>
              <a:tblGrid>
                <a:gridCol w="533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400" b="0" i="0" u="none" strike="noStrike" cap="none" normalizeH="0" baseline="0" dirty="0">
                        <a:ln>
                          <a:noFill/>
                        </a:ln>
                        <a:solidFill>
                          <a:schemeClr val="tx1"/>
                        </a:solidFill>
                        <a:effectLst/>
                        <a:latin typeface="Tahoma" panose="020B0604030504040204" pitchFamily="-107"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err="1">
                          <a:ln>
                            <a:noFill/>
                          </a:ln>
                          <a:solidFill>
                            <a:schemeClr val="tx1"/>
                          </a:solidFill>
                          <a:effectLst/>
                          <a:latin typeface="Tahoma" panose="020B0604030504040204" pitchFamily="-107" charset="0"/>
                        </a:rPr>
                        <a:t>i</a:t>
                      </a:r>
                      <a:endParaRPr kumimoji="0" lang="en-US" sz="1400" b="0" i="0" u="none" strike="noStrike" cap="none" normalizeH="0" baseline="0" dirty="0">
                        <a:ln>
                          <a:noFill/>
                        </a:ln>
                        <a:solidFill>
                          <a:schemeClr val="tx1"/>
                        </a:solidFill>
                        <a:effectLst/>
                        <a:latin typeface="Tahoma" panose="020B0604030504040204" pitchFamily="-107"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Birthweight</a:t>
                      </a:r>
                    </a:p>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in oz (x1)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a:ln>
                            <a:noFill/>
                          </a:ln>
                          <a:solidFill>
                            <a:schemeClr val="tx1"/>
                          </a:solidFill>
                          <a:effectLst/>
                          <a:latin typeface="Tahoma" panose="020B0604030504040204" pitchFamily="-107" charset="0"/>
                        </a:rPr>
                        <a:t>Age</a:t>
                      </a:r>
                    </a:p>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a:ln>
                            <a:noFill/>
                          </a:ln>
                          <a:solidFill>
                            <a:schemeClr val="tx1"/>
                          </a:solidFill>
                          <a:effectLst/>
                          <a:latin typeface="Tahoma" panose="020B0604030504040204" pitchFamily="-107" charset="0"/>
                        </a:rPr>
                        <a:t>in days (x2)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Systolic BP</a:t>
                      </a:r>
                    </a:p>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mm HG (y)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0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77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70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70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79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270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160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a:ln>
                            <a:noFill/>
                          </a:ln>
                          <a:solidFill>
                            <a:schemeClr val="tx1"/>
                          </a:solidFill>
                          <a:effectLst/>
                          <a:latin typeface="Tahoma" panose="020B0604030504040204" pitchFamily="-107" charset="0"/>
                        </a:rPr>
                        <a:t>92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54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a:ln>
                            <a:noFill/>
                          </a:ln>
                          <a:solidFill>
                            <a:schemeClr val="tx1"/>
                          </a:solidFill>
                          <a:effectLst/>
                          <a:latin typeface="Tahoma" panose="020B0604030504040204" pitchFamily="-107"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a:ln>
                            <a:noFill/>
                          </a:ln>
                          <a:solidFill>
                            <a:schemeClr val="tx1"/>
                          </a:solidFill>
                          <a:effectLst/>
                          <a:latin typeface="Tahoma" panose="020B0604030504040204" pitchFamily="-107" charset="0"/>
                        </a:rPr>
                        <a:t>125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a:ln>
                            <a:noFill/>
                          </a:ln>
                          <a:solidFill>
                            <a:schemeClr val="tx1"/>
                          </a:solidFill>
                          <a:effectLst/>
                          <a:latin typeface="Tahoma" panose="020B0604030504040204" pitchFamily="-107"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400" b="0" i="0" u="none" strike="noStrike" cap="none" normalizeH="0" baseline="0" dirty="0">
                          <a:ln>
                            <a:noFill/>
                          </a:ln>
                          <a:solidFill>
                            <a:schemeClr val="tx1"/>
                          </a:solidFill>
                          <a:effectLst/>
                          <a:latin typeface="Tahoma" panose="020B0604030504040204" pitchFamily="-107" charset="0"/>
                        </a:rPr>
                        <a:t>88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47228" name="Text Box 124"/>
          <p:cNvSpPr txBox="1">
            <a:spLocks noChangeArrowheads="1"/>
          </p:cNvSpPr>
          <p:nvPr/>
        </p:nvSpPr>
        <p:spPr bwMode="auto">
          <a:xfrm>
            <a:off x="4724400" y="1431925"/>
            <a:ext cx="3652795" cy="1107996"/>
          </a:xfrm>
          <a:prstGeom prst="rect">
            <a:avLst/>
          </a:prstGeom>
          <a:noFill/>
          <a:ln w="9525">
            <a:noFill/>
            <a:miter lim="800000"/>
          </a:ln>
          <a:effectLst/>
        </p:spPr>
        <p:txBody>
          <a:bodyPr wrap="none">
            <a:spAutoFit/>
          </a:bodyPr>
          <a:lstStyle/>
          <a:p>
            <a:r>
              <a:rPr lang="en-US" sz="2200" dirty="0">
                <a:latin typeface="+mj-lt"/>
              </a:rPr>
              <a:t>Training regression model:</a:t>
            </a:r>
          </a:p>
          <a:p>
            <a:r>
              <a:rPr lang="en-US" sz="2200" dirty="0">
                <a:solidFill>
                  <a:srgbClr val="FF3300"/>
                </a:solidFill>
                <a:latin typeface="+mj-lt"/>
              </a:rPr>
              <a:t>Use least-squares method to</a:t>
            </a:r>
          </a:p>
          <a:p>
            <a:r>
              <a:rPr lang="en-US" sz="2200" dirty="0">
                <a:solidFill>
                  <a:srgbClr val="FF3300"/>
                </a:solidFill>
                <a:latin typeface="+mj-lt"/>
              </a:rPr>
              <a:t>determine the regression </a:t>
            </a:r>
            <a:r>
              <a:rPr lang="en-US" sz="2200" dirty="0" err="1">
                <a:solidFill>
                  <a:srgbClr val="FF3300"/>
                </a:solidFill>
                <a:latin typeface="+mj-lt"/>
              </a:rPr>
              <a:t>eqn</a:t>
            </a:r>
            <a:r>
              <a:rPr lang="en-US" sz="2200" dirty="0">
                <a:solidFill>
                  <a:srgbClr val="FF3300"/>
                </a:solidFill>
                <a:latin typeface="+mj-lt"/>
              </a:rPr>
              <a:t>:</a:t>
            </a:r>
          </a:p>
        </p:txBody>
      </p:sp>
      <p:sp>
        <p:nvSpPr>
          <p:cNvPr id="47230" name="Text Box 126"/>
          <p:cNvSpPr txBox="1">
            <a:spLocks noChangeArrowheads="1"/>
          </p:cNvSpPr>
          <p:nvPr/>
        </p:nvSpPr>
        <p:spPr bwMode="auto">
          <a:xfrm>
            <a:off x="4724400" y="3315591"/>
            <a:ext cx="4038600" cy="1446550"/>
          </a:xfrm>
          <a:prstGeom prst="rect">
            <a:avLst/>
          </a:prstGeom>
          <a:noFill/>
          <a:ln w="9525">
            <a:noFill/>
            <a:miter lim="800000"/>
          </a:ln>
          <a:effectLst/>
        </p:spPr>
        <p:txBody>
          <a:bodyPr wrap="square">
            <a:spAutoFit/>
          </a:bodyPr>
          <a:lstStyle/>
          <a:p>
            <a:r>
              <a:rPr lang="en-US" sz="2200" dirty="0">
                <a:latin typeface="+mj-lt"/>
              </a:rPr>
              <a:t>Prediction using model: </a:t>
            </a:r>
          </a:p>
          <a:p>
            <a:r>
              <a:rPr lang="en-US" sz="2200" dirty="0">
                <a:latin typeface="+mj-lt"/>
              </a:rPr>
              <a:t>To predict the systolic BP of a baby with </a:t>
            </a:r>
            <a:r>
              <a:rPr lang="en-US" sz="2200" dirty="0" err="1">
                <a:latin typeface="+mj-lt"/>
              </a:rPr>
              <a:t>birthweight</a:t>
            </a:r>
            <a:r>
              <a:rPr lang="en-US" sz="2200" dirty="0">
                <a:latin typeface="+mj-lt"/>
              </a:rPr>
              <a:t> 8 lb (</a:t>
            </a:r>
            <a:r>
              <a:rPr lang="en-US" sz="2200" b="1" dirty="0">
                <a:solidFill>
                  <a:srgbClr val="3333FF"/>
                </a:solidFill>
                <a:latin typeface="+mj-lt"/>
              </a:rPr>
              <a:t>128 oz</a:t>
            </a:r>
            <a:r>
              <a:rPr lang="en-US" sz="2200" dirty="0">
                <a:latin typeface="+mj-lt"/>
              </a:rPr>
              <a:t>) measured at </a:t>
            </a:r>
            <a:r>
              <a:rPr lang="en-US" sz="2200" b="1" dirty="0">
                <a:solidFill>
                  <a:srgbClr val="3333FF"/>
                </a:solidFill>
                <a:latin typeface="+mj-lt"/>
              </a:rPr>
              <a:t>3</a:t>
            </a:r>
            <a:r>
              <a:rPr lang="en-US" sz="2200" dirty="0">
                <a:latin typeface="+mj-lt"/>
              </a:rPr>
              <a:t> days of life</a:t>
            </a:r>
          </a:p>
        </p:txBody>
      </p:sp>
      <p:sp>
        <p:nvSpPr>
          <p:cNvPr id="9" name="Slide Number Placeholder 8"/>
          <p:cNvSpPr>
            <a:spLocks noGrp="1"/>
          </p:cNvSpPr>
          <p:nvPr>
            <p:ph type="sldNum" sz="quarter" idx="12"/>
          </p:nvPr>
        </p:nvSpPr>
        <p:spPr>
          <a:xfrm>
            <a:off x="6743700" y="6492875"/>
            <a:ext cx="2133600" cy="365125"/>
          </a:xfrm>
        </p:spPr>
        <p:txBody>
          <a:bodyPr/>
          <a:lstStyle/>
          <a:p>
            <a:fld id="{1F41DDF0-7370-4C86-ACF4-64D2C7764D80}" type="slidenum">
              <a:rPr lang="en-SG" smtClean="0"/>
              <a:t>61</a:t>
            </a:fld>
            <a:endParaRPr lang="en-SG" dirty="0"/>
          </a:p>
        </p:txBody>
      </p:sp>
      <p:cxnSp>
        <p:nvCxnSpPr>
          <p:cNvPr id="10" name="Straight Arrow Connector 9"/>
          <p:cNvCxnSpPr/>
          <p:nvPr/>
        </p:nvCxnSpPr>
        <p:spPr>
          <a:xfrm>
            <a:off x="7315200" y="3016251"/>
            <a:ext cx="0" cy="2317749"/>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610600" y="3038757"/>
            <a:ext cx="0" cy="2295243"/>
          </a:xfrm>
          <a:prstGeom prst="straightConnector1">
            <a:avLst/>
          </a:prstGeom>
          <a:ln w="38100">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876800" y="2577092"/>
            <a:ext cx="4139275" cy="461665"/>
          </a:xfrm>
          <a:prstGeom prst="rect">
            <a:avLst/>
          </a:prstGeom>
          <a:noFill/>
        </p:spPr>
        <p:txBody>
          <a:bodyPr wrap="none" rtlCol="0">
            <a:spAutoFit/>
          </a:bodyPr>
          <a:lstStyle/>
          <a:p>
            <a:r>
              <a:rPr lang="en-US" altLang="zh-CN" i="1" dirty="0"/>
              <a:t>y</a:t>
            </a:r>
            <a:r>
              <a:rPr lang="en-US" altLang="zh-CN" dirty="0"/>
              <a:t>=53.45 + 0.126 * </a:t>
            </a:r>
            <a:r>
              <a:rPr lang="en-US" altLang="zh-CN" i="1" dirty="0"/>
              <a:t>x</a:t>
            </a:r>
            <a:r>
              <a:rPr lang="en-US" altLang="zh-CN" baseline="-25000" dirty="0"/>
              <a:t>1 </a:t>
            </a:r>
            <a:r>
              <a:rPr lang="en-US" altLang="zh-CN" dirty="0"/>
              <a:t>+ 5.89 *</a:t>
            </a:r>
            <a:r>
              <a:rPr lang="en-US" altLang="zh-CN" i="1" dirty="0"/>
              <a:t>x</a:t>
            </a:r>
            <a:r>
              <a:rPr lang="en-US" altLang="zh-CN" baseline="-25000" dirty="0"/>
              <a:t>2</a:t>
            </a:r>
            <a:endParaRPr lang="zh-CN" altLang="en-US" baseline="-25000" dirty="0"/>
          </a:p>
        </p:txBody>
      </p:sp>
      <p:sp>
        <p:nvSpPr>
          <p:cNvPr id="13" name="TextBox 12"/>
          <p:cNvSpPr txBox="1"/>
          <p:nvPr/>
        </p:nvSpPr>
        <p:spPr>
          <a:xfrm>
            <a:off x="4816028" y="5241925"/>
            <a:ext cx="4174541" cy="907941"/>
          </a:xfrm>
          <a:prstGeom prst="rect">
            <a:avLst/>
          </a:prstGeom>
          <a:noFill/>
        </p:spPr>
        <p:txBody>
          <a:bodyPr wrap="none" rtlCol="0">
            <a:spAutoFit/>
          </a:bodyPr>
          <a:lstStyle/>
          <a:p>
            <a:pPr>
              <a:spcAft>
                <a:spcPts val="600"/>
              </a:spcAft>
            </a:pPr>
            <a:r>
              <a:rPr lang="en-US" altLang="zh-CN" i="1" dirty="0"/>
              <a:t>y</a:t>
            </a:r>
            <a:r>
              <a:rPr lang="en-US" altLang="zh-CN" dirty="0"/>
              <a:t>=53.45+0.126*(128)+5.89*(3) </a:t>
            </a:r>
          </a:p>
          <a:p>
            <a:pPr>
              <a:spcAft>
                <a:spcPts val="600"/>
              </a:spcAft>
            </a:pPr>
            <a:r>
              <a:rPr lang="en-US" altLang="zh-CN" dirty="0"/>
              <a:t>  =87.2mm Hg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28" grpId="0" bldLvl="0" animBg="1"/>
      <p:bldP spid="47230"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76200"/>
            <a:ext cx="8229600" cy="533400"/>
          </a:xfrm>
          <a:prstGeom prst="rect">
            <a:avLst/>
          </a:prstGeom>
        </p:spPr>
        <p:txBody>
          <a:bodyPr/>
          <a:lstStyle/>
          <a:p>
            <a:r>
              <a:rPr lang="en-US" sz="3000" u="sng" dirty="0">
                <a:solidFill>
                  <a:srgbClr val="FF3300"/>
                </a:solidFill>
              </a:rPr>
              <a:t>Prediction &amp; Regression: Example 2</a:t>
            </a:r>
          </a:p>
        </p:txBody>
      </p:sp>
      <p:sp>
        <p:nvSpPr>
          <p:cNvPr id="3" name="Rectangle 3"/>
          <p:cNvSpPr txBox="1">
            <a:spLocks noChangeArrowheads="1"/>
          </p:cNvSpPr>
          <p:nvPr/>
        </p:nvSpPr>
        <p:spPr>
          <a:xfrm>
            <a:off x="76200" y="609600"/>
            <a:ext cx="8991600" cy="4591050"/>
          </a:xfrm>
          <a:prstGeom prst="rect">
            <a:avLst/>
          </a:prstGeom>
        </p:spPr>
        <p:txBody>
          <a:bodyPr>
            <a:normAutofit/>
          </a:bodyPr>
          <a:lstStyle/>
          <a:p>
            <a:pPr marL="342900" marR="0" lvl="0" indent="-342900" algn="l" defTabSz="914400" rtl="0" eaLnBrk="1" fontAlgn="auto" latinLnBrk="0" hangingPunct="1">
              <a:lnSpc>
                <a:spcPct val="100000"/>
              </a:lnSpc>
              <a:spcBef>
                <a:spcPts val="400"/>
              </a:spcBef>
              <a:spcAft>
                <a:spcPts val="0"/>
              </a:spcAft>
              <a:buClr>
                <a:schemeClr val="accent1"/>
              </a:buClr>
              <a:buSzPct val="68000"/>
              <a:buFont typeface="Wingdings 3" panose="05040102010807070707"/>
              <a:buChar char=""/>
              <a:defRPr/>
            </a:pPr>
            <a:r>
              <a:rPr kumimoji="0" lang="en-US" sz="2400" b="0" i="0" u="none" strike="noStrike" kern="1200" cap="none" spc="0" normalizeH="0" baseline="0" noProof="0" dirty="0">
                <a:ln>
                  <a:noFill/>
                </a:ln>
                <a:solidFill>
                  <a:schemeClr val="tx1"/>
                </a:solidFill>
                <a:effectLst/>
                <a:uLnTx/>
                <a:uFillTx/>
                <a:latin typeface="+mj-lt"/>
                <a:ea typeface="+mn-ea"/>
                <a:cs typeface="+mn-cs"/>
              </a:rPr>
              <a:t>Stock</a:t>
            </a:r>
            <a:r>
              <a:rPr kumimoji="0" lang="en-US" sz="2400" b="0" i="0" u="none" strike="noStrike" kern="1200" cap="none" spc="0" normalizeH="0" noProof="0" dirty="0">
                <a:ln>
                  <a:noFill/>
                </a:ln>
                <a:solidFill>
                  <a:schemeClr val="tx1"/>
                </a:solidFill>
                <a:effectLst/>
                <a:uLnTx/>
                <a:uFillTx/>
                <a:latin typeface="+mj-lt"/>
                <a:ea typeface="+mn-ea"/>
                <a:cs typeface="+mn-cs"/>
              </a:rPr>
              <a:t> Market Prediction</a:t>
            </a:r>
          </a:p>
          <a:p>
            <a:pPr marL="800100" lvl="1" indent="-342900" fontAlgn="auto">
              <a:spcBef>
                <a:spcPts val="400"/>
              </a:spcBef>
              <a:spcAft>
                <a:spcPts val="0"/>
              </a:spcAft>
              <a:buClr>
                <a:schemeClr val="accent1"/>
              </a:buClr>
              <a:buSzPct val="68000"/>
              <a:buFont typeface="Wingdings 3" panose="05040102010807070707"/>
              <a:buChar char=""/>
            </a:pPr>
            <a:r>
              <a:rPr lang="en-US" dirty="0">
                <a:latin typeface="+mj-lt"/>
              </a:rPr>
              <a:t>Black dots: training data</a:t>
            </a:r>
          </a:p>
          <a:p>
            <a:pPr marL="800100" lvl="1" indent="-342900" fontAlgn="auto">
              <a:spcBef>
                <a:spcPts val="400"/>
              </a:spcBef>
              <a:spcAft>
                <a:spcPts val="0"/>
              </a:spcAft>
              <a:buClr>
                <a:schemeClr val="accent1"/>
              </a:buClr>
              <a:buSzPct val="68000"/>
              <a:buFont typeface="Wingdings 3" panose="05040102010807070707"/>
              <a:buChar char=""/>
            </a:pPr>
            <a:r>
              <a:rPr lang="en-US" dirty="0">
                <a:latin typeface="+mj-lt"/>
              </a:rPr>
              <a:t>Red Line (continuous and dashed): Predictions</a:t>
            </a:r>
          </a:p>
          <a:p>
            <a:pPr marL="800100" lvl="1" indent="-342900" fontAlgn="auto">
              <a:spcBef>
                <a:spcPts val="400"/>
              </a:spcBef>
              <a:spcAft>
                <a:spcPts val="0"/>
              </a:spcAft>
              <a:buClr>
                <a:schemeClr val="accent1"/>
              </a:buClr>
              <a:buSzPct val="68000"/>
              <a:buFont typeface="Wingdings 3" panose="05040102010807070707"/>
              <a:buChar char=""/>
            </a:pPr>
            <a:r>
              <a:rPr lang="en-US" dirty="0">
                <a:latin typeface="+mj-lt"/>
              </a:rPr>
              <a:t>Blue dots: test (unseen) actual data</a:t>
            </a:r>
          </a:p>
          <a:p>
            <a:pPr marL="800100" lvl="1" indent="-342900" fontAlgn="auto">
              <a:spcBef>
                <a:spcPts val="400"/>
              </a:spcBef>
              <a:spcAft>
                <a:spcPts val="0"/>
              </a:spcAft>
              <a:buClr>
                <a:schemeClr val="accent1"/>
              </a:buClr>
              <a:buSzPct val="68000"/>
              <a:buFont typeface="Wingdings 3" panose="05040102010807070707"/>
              <a:buChar char=""/>
            </a:pPr>
            <a:r>
              <a:rPr lang="en-US" sz="2000" dirty="0">
                <a:latin typeface="+mj-lt"/>
              </a:rPr>
              <a:t>http://www.gold-eagle.com/editorials_03/sornette112403.html</a:t>
            </a:r>
            <a:endParaRPr kumimoji="0" lang="en-US" sz="2000" i="0" u="none" strike="noStrike" kern="1200" cap="none" spc="0" normalizeH="0" baseline="0" noProof="0" dirty="0">
              <a:ln>
                <a:noFill/>
              </a:ln>
              <a:solidFill>
                <a:schemeClr val="tx1"/>
              </a:solidFill>
              <a:effectLst/>
              <a:uLnTx/>
              <a:uFillTx/>
              <a:latin typeface="+mj-lt"/>
              <a:ea typeface="+mn-ea"/>
              <a:cs typeface="+mn-cs"/>
            </a:endParaRPr>
          </a:p>
        </p:txBody>
      </p:sp>
      <p:pic>
        <p:nvPicPr>
          <p:cNvPr id="269314" name="Picture 2" descr="http://www.gold-eagle.com/editorials_03/images/sornette112403b.gif"/>
          <p:cNvPicPr>
            <a:picLocks noChangeAspect="1" noChangeArrowheads="1"/>
          </p:cNvPicPr>
          <p:nvPr/>
        </p:nvPicPr>
        <p:blipFill>
          <a:blip r:embed="rId3" cstate="print"/>
          <a:srcRect/>
          <a:stretch>
            <a:fillRect/>
          </a:stretch>
        </p:blipFill>
        <p:spPr bwMode="auto">
          <a:xfrm>
            <a:off x="2133600" y="2662963"/>
            <a:ext cx="4829175" cy="3737837"/>
          </a:xfrm>
          <a:prstGeom prst="rect">
            <a:avLst/>
          </a:prstGeom>
          <a:noFill/>
        </p:spPr>
      </p:pic>
      <p:sp>
        <p:nvSpPr>
          <p:cNvPr id="5" name="Slide Number Placeholder 4"/>
          <p:cNvSpPr>
            <a:spLocks noGrp="1"/>
          </p:cNvSpPr>
          <p:nvPr>
            <p:ph type="sldNum" sz="quarter" idx="12"/>
          </p:nvPr>
        </p:nvSpPr>
        <p:spPr/>
        <p:txBody>
          <a:bodyPr/>
          <a:lstStyle/>
          <a:p>
            <a:fld id="{1F41DDF0-7370-4C86-ACF4-64D2C7764D80}" type="slidenum">
              <a:rPr lang="en-SG" smtClean="0"/>
              <a:t>62</a:t>
            </a:fld>
            <a:endParaRPr lang="en-SG"/>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vert="horz" wrap="square" lIns="91440" tIns="45720" rIns="91440" bIns="45720" anchor="ctr" anchorCtr="0"/>
          <a:lstStyle/>
          <a:p>
            <a:r>
              <a:rPr lang="en-US" altLang="zh-CN" b="1"/>
              <a:t>Example: curve fitting</a:t>
            </a:r>
          </a:p>
        </p:txBody>
      </p:sp>
      <p:pic>
        <p:nvPicPr>
          <p:cNvPr id="43011" name="Picture 4" descr="curve-fitting1c.pdf"/>
          <p:cNvPicPr>
            <a:picLocks noChangeAspect="1"/>
          </p:cNvPicPr>
          <p:nvPr/>
        </p:nvPicPr>
        <p:blipFill>
          <a:blip/>
          <a:stretch>
            <a:fillRect/>
          </a:stretch>
        </p:blipFill>
        <p:spPr>
          <a:xfrm>
            <a:off x="2298700" y="1885950"/>
            <a:ext cx="4756150" cy="3657600"/>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63</a:t>
            </a:fld>
            <a:endParaRPr lang="en-US" dirty="0">
              <a:latin typeface="Calibri" panose="020F0502020204030204" pitchFamily="-107" charset="0"/>
            </a:endParaRPr>
          </a:p>
        </p:txBody>
      </p:sp>
      <p:pic>
        <p:nvPicPr>
          <p:cNvPr id="3" name="图片 2" descr="微信截图_20220227222106"/>
          <p:cNvPicPr>
            <a:picLocks noChangeAspect="1"/>
          </p:cNvPicPr>
          <p:nvPr/>
        </p:nvPicPr>
        <p:blipFill>
          <a:blip r:embed="rId2"/>
          <a:stretch>
            <a:fillRect/>
          </a:stretch>
        </p:blipFill>
        <p:spPr>
          <a:xfrm>
            <a:off x="1183640" y="1213485"/>
            <a:ext cx="6776720" cy="500316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vert="horz" wrap="square" lIns="91440" tIns="45720" rIns="91440" bIns="45720" anchor="ctr" anchorCtr="0"/>
          <a:lstStyle/>
          <a:p>
            <a:r>
              <a:rPr lang="en-US" altLang="zh-CN" b="1"/>
              <a:t>Example: curve fitting</a:t>
            </a:r>
          </a:p>
        </p:txBody>
      </p:sp>
      <p:pic>
        <p:nvPicPr>
          <p:cNvPr id="44035" name="Picture 2" descr="curve-fitting2c.pdf"/>
          <p:cNvPicPr>
            <a:picLocks noChangeAspect="1"/>
          </p:cNvPicPr>
          <p:nvPr/>
        </p:nvPicPr>
        <p:blipFill>
          <a:blip/>
          <a:stretch>
            <a:fillRect/>
          </a:stretch>
        </p:blipFill>
        <p:spPr>
          <a:xfrm>
            <a:off x="2298700" y="1885950"/>
            <a:ext cx="4756150" cy="3657600"/>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64</a:t>
            </a:fld>
            <a:endParaRPr lang="en-US" dirty="0">
              <a:latin typeface="Calibri" panose="020F0502020204030204" pitchFamily="-107" charset="0"/>
            </a:endParaRPr>
          </a:p>
        </p:txBody>
      </p:sp>
      <p:pic>
        <p:nvPicPr>
          <p:cNvPr id="3" name="图片 2" descr="微信截图_20220227222113"/>
          <p:cNvPicPr>
            <a:picLocks noChangeAspect="1"/>
          </p:cNvPicPr>
          <p:nvPr/>
        </p:nvPicPr>
        <p:blipFill>
          <a:blip r:embed="rId2"/>
          <a:stretch>
            <a:fillRect/>
          </a:stretch>
        </p:blipFill>
        <p:spPr>
          <a:xfrm>
            <a:off x="1009650" y="1409065"/>
            <a:ext cx="7042150" cy="46113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vert="horz" wrap="square" lIns="91440" tIns="45720" rIns="91440" bIns="45720" anchor="ctr" anchorCtr="0"/>
          <a:lstStyle/>
          <a:p>
            <a:r>
              <a:rPr lang="en-US" altLang="zh-CN" b="1"/>
              <a:t>Example: curve fitting</a:t>
            </a:r>
          </a:p>
        </p:txBody>
      </p:sp>
      <p:pic>
        <p:nvPicPr>
          <p:cNvPr id="45059" name="Picture 2" descr="curve-fitting3c.pdf"/>
          <p:cNvPicPr>
            <a:picLocks noChangeAspect="1"/>
          </p:cNvPicPr>
          <p:nvPr/>
        </p:nvPicPr>
        <p:blipFill>
          <a:blip/>
          <a:stretch>
            <a:fillRect/>
          </a:stretch>
        </p:blipFill>
        <p:spPr>
          <a:xfrm>
            <a:off x="2298700" y="1885950"/>
            <a:ext cx="4756150" cy="3657600"/>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65</a:t>
            </a:fld>
            <a:endParaRPr lang="en-US" dirty="0">
              <a:latin typeface="Calibri" panose="020F0502020204030204" pitchFamily="-107" charset="0"/>
            </a:endParaRPr>
          </a:p>
        </p:txBody>
      </p:sp>
      <p:pic>
        <p:nvPicPr>
          <p:cNvPr id="3" name="图片 2" descr="微信截图_20220227222119"/>
          <p:cNvPicPr>
            <a:picLocks noChangeAspect="1"/>
          </p:cNvPicPr>
          <p:nvPr/>
        </p:nvPicPr>
        <p:blipFill>
          <a:blip r:embed="rId2"/>
          <a:stretch>
            <a:fillRect/>
          </a:stretch>
        </p:blipFill>
        <p:spPr>
          <a:xfrm>
            <a:off x="1170940" y="1361440"/>
            <a:ext cx="6606540" cy="459613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vert="horz" wrap="square" lIns="91440" tIns="45720" rIns="91440" bIns="45720" anchor="ctr" anchorCtr="0"/>
          <a:lstStyle/>
          <a:p>
            <a:r>
              <a:rPr lang="en-US" altLang="zh-CN" b="1"/>
              <a:t>Example: curve fitting</a:t>
            </a:r>
          </a:p>
        </p:txBody>
      </p:sp>
      <p:pic>
        <p:nvPicPr>
          <p:cNvPr id="46083" name="Picture 2" descr="curve-fitting4c.pdf"/>
          <p:cNvPicPr>
            <a:picLocks noChangeAspect="1"/>
          </p:cNvPicPr>
          <p:nvPr/>
        </p:nvPicPr>
        <p:blipFill>
          <a:blip r:embed="rId2"/>
          <a:stretch>
            <a:fillRect/>
          </a:stretch>
        </p:blipFill>
        <p:spPr>
          <a:xfrm>
            <a:off x="2092960" y="1708785"/>
            <a:ext cx="4951095" cy="4265295"/>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66</a:t>
            </a:fld>
            <a:endParaRPr lang="en-US" dirty="0">
              <a:latin typeface="Calibri" panose="020F0502020204030204" pitchFamily="-107"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vert="horz" wrap="square" lIns="91440" tIns="45720" rIns="91440" bIns="45720" anchor="ctr" anchorCtr="0"/>
          <a:lstStyle/>
          <a:p>
            <a:r>
              <a:rPr lang="en-US" altLang="zh-CN" b="1"/>
              <a:t>Example: curve fitting</a:t>
            </a:r>
          </a:p>
        </p:txBody>
      </p:sp>
      <p:pic>
        <p:nvPicPr>
          <p:cNvPr id="47107" name="Picture 2" descr="curve-fitting5c.pdf"/>
          <p:cNvPicPr>
            <a:picLocks noChangeAspect="1"/>
          </p:cNvPicPr>
          <p:nvPr/>
        </p:nvPicPr>
        <p:blipFill>
          <a:blip/>
          <a:stretch>
            <a:fillRect/>
          </a:stretch>
        </p:blipFill>
        <p:spPr>
          <a:xfrm>
            <a:off x="2298700" y="1885950"/>
            <a:ext cx="4745038" cy="4087813"/>
          </a:xfrm>
          <a:prstGeom prst="rect">
            <a:avLst/>
          </a:prstGeom>
          <a:noFill/>
          <a:ln w="9525">
            <a:noFill/>
          </a:ln>
        </p:spPr>
      </p:pic>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67</a:t>
            </a:fld>
            <a:endParaRPr lang="en-US" dirty="0">
              <a:latin typeface="Calibri" panose="020F0502020204030204" pitchFamily="-107" charset="0"/>
            </a:endParaRPr>
          </a:p>
        </p:txBody>
      </p:sp>
      <p:pic>
        <p:nvPicPr>
          <p:cNvPr id="3" name="图片 2" descr="微信截图_20220227222135"/>
          <p:cNvPicPr>
            <a:picLocks noChangeAspect="1"/>
          </p:cNvPicPr>
          <p:nvPr/>
        </p:nvPicPr>
        <p:blipFill>
          <a:blip r:embed="rId2"/>
          <a:stretch>
            <a:fillRect/>
          </a:stretch>
        </p:blipFill>
        <p:spPr>
          <a:xfrm>
            <a:off x="1078865" y="1214755"/>
            <a:ext cx="6503035" cy="44284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vert="horz" wrap="square" lIns="91440" tIns="45720" rIns="91440" bIns="45720" anchor="ctr" anchorCtr="0"/>
          <a:lstStyle/>
          <a:p>
            <a:r>
              <a:rPr lang="en-US" altLang="zh-CN" b="1"/>
              <a:t>Basic questions</a:t>
            </a:r>
          </a:p>
        </p:txBody>
      </p:sp>
      <p:sp>
        <p:nvSpPr>
          <p:cNvPr id="48131" name="Content Placeholder 2"/>
          <p:cNvSpPr>
            <a:spLocks noGrp="1"/>
          </p:cNvSpPr>
          <p:nvPr>
            <p:ph idx="1"/>
          </p:nvPr>
        </p:nvSpPr>
        <p:spPr/>
        <p:txBody>
          <a:bodyPr vert="horz" wrap="square" lIns="91440" tIns="45720" rIns="91440" bIns="45720" anchor="t" anchorCtr="0"/>
          <a:lstStyle/>
          <a:p>
            <a:r>
              <a:rPr lang="en-US" altLang="zh-CN"/>
              <a:t>Which hypothesis space </a:t>
            </a:r>
            <a:r>
              <a:rPr lang="en-US" altLang="zh-CN">
                <a:solidFill>
                  <a:srgbClr val="C147B2"/>
                </a:solidFill>
              </a:rPr>
              <a:t>H</a:t>
            </a:r>
            <a:r>
              <a:rPr lang="en-US" altLang="zh-CN"/>
              <a:t> to choose?</a:t>
            </a:r>
          </a:p>
          <a:p>
            <a:r>
              <a:rPr lang="en-US" altLang="zh-CN"/>
              <a:t>How to measure degree of fit?</a:t>
            </a:r>
          </a:p>
          <a:p>
            <a:r>
              <a:rPr lang="en-US" altLang="zh-CN"/>
              <a:t>How to trade off degree of fit vs. complexity?</a:t>
            </a:r>
          </a:p>
          <a:p>
            <a:pPr lvl="1"/>
            <a:r>
              <a:rPr lang="en-US" altLang="zh-CN"/>
              <a:t>“</a:t>
            </a:r>
            <a:r>
              <a:rPr lang="en-US" altLang="zh-CN" i="1">
                <a:solidFill>
                  <a:srgbClr val="0000FF"/>
                </a:solidFill>
              </a:rPr>
              <a:t>Ockham’s razor</a:t>
            </a:r>
            <a:r>
              <a:rPr lang="en-US" altLang="zh-CN"/>
              <a:t>”</a:t>
            </a:r>
          </a:p>
          <a:p>
            <a:r>
              <a:rPr lang="en-US" altLang="zh-CN"/>
              <a:t>How do we find a good </a:t>
            </a:r>
            <a:r>
              <a:rPr lang="en-US" altLang="zh-CN" err="1">
                <a:solidFill>
                  <a:srgbClr val="C147B2"/>
                </a:solidFill>
              </a:rPr>
              <a:t>h</a:t>
            </a:r>
            <a:r>
              <a:rPr lang="en-US" altLang="zh-CN">
                <a:solidFill>
                  <a:srgbClr val="000000"/>
                </a:solidFill>
              </a:rPr>
              <a:t>?</a:t>
            </a:r>
            <a:endParaRPr lang="en-US" altLang="zh-CN"/>
          </a:p>
          <a:p>
            <a:r>
              <a:rPr lang="en-US" altLang="zh-CN"/>
              <a:t>How do we know if a good </a:t>
            </a:r>
            <a:r>
              <a:rPr lang="en-US" altLang="zh-CN" err="1">
                <a:solidFill>
                  <a:srgbClr val="C147B2"/>
                </a:solidFill>
              </a:rPr>
              <a:t>h</a:t>
            </a:r>
            <a:r>
              <a:rPr lang="en-US" altLang="zh-CN">
                <a:solidFill>
                  <a:srgbClr val="C147B2"/>
                </a:solidFill>
              </a:rPr>
              <a:t> </a:t>
            </a:r>
            <a:r>
              <a:rPr lang="en-US" altLang="zh-CN">
                <a:solidFill>
                  <a:srgbClr val="000000"/>
                </a:solidFill>
              </a:rPr>
              <a:t>will predict well?</a:t>
            </a:r>
            <a:r>
              <a:rPr lang="en-US" altLang="zh-CN"/>
              <a:t> </a:t>
            </a:r>
          </a:p>
          <a:p>
            <a:endParaRPr lang="en-US" altLang="zh-CN"/>
          </a:p>
        </p:txBody>
      </p:sp>
      <p:sp>
        <p:nvSpPr>
          <p:cNvPr id="2" name="灯片编号占位符 1"/>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68</a:t>
            </a:fld>
            <a:endParaRPr lang="en-US" dirty="0">
              <a:latin typeface="Calibri" panose="020F0502020204030204" pitchFamily="-107"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a:spLocks noGrp="1" noChangeArrowheads="1"/>
          </p:cNvSpPr>
          <p:nvPr>
            <p:ph type="title"/>
          </p:nvPr>
        </p:nvSpPr>
        <p:spPr>
          <a:xfrm>
            <a:off x="685800" y="304800"/>
            <a:ext cx="7772400" cy="685800"/>
          </a:xfrm>
        </p:spPr>
        <p:txBody>
          <a:bodyPr>
            <a:normAutofit fontScale="90000"/>
          </a:bodyPr>
          <a:lstStyle/>
          <a:p>
            <a:r>
              <a:rPr lang="en-US" b="1" dirty="0"/>
              <a:t>Clustering</a:t>
            </a:r>
            <a:endParaRPr lang="en-SG" dirty="0"/>
          </a:p>
        </p:txBody>
      </p:sp>
      <p:sp>
        <p:nvSpPr>
          <p:cNvPr id="50179" name="Rectangle 3"/>
          <p:cNvSpPr>
            <a:spLocks noGrp="1" noChangeArrowheads="1"/>
          </p:cNvSpPr>
          <p:nvPr>
            <p:ph idx="1"/>
          </p:nvPr>
        </p:nvSpPr>
        <p:spPr>
          <a:xfrm>
            <a:off x="381000" y="1143000"/>
            <a:ext cx="8763000" cy="4572000"/>
          </a:xfrm>
        </p:spPr>
        <p:txBody>
          <a:bodyPr>
            <a:normAutofit/>
          </a:bodyPr>
          <a:lstStyle/>
          <a:p>
            <a:pPr>
              <a:spcAft>
                <a:spcPts val="600"/>
              </a:spcAft>
            </a:pPr>
            <a:r>
              <a:rPr lang="en-US" sz="2800" dirty="0"/>
              <a:t>Finding groups of objects such that the objects in a group will be similar (or related) to one another and different from (or unrelated to) the objects in other groups</a:t>
            </a:r>
          </a:p>
          <a:p>
            <a:pPr>
              <a:spcAft>
                <a:spcPts val="600"/>
              </a:spcAft>
            </a:pPr>
            <a:r>
              <a:rPr lang="en-US" sz="2800" dirty="0"/>
              <a:t>Automatically learn the structure of data</a:t>
            </a:r>
          </a:p>
        </p:txBody>
      </p:sp>
      <p:grpSp>
        <p:nvGrpSpPr>
          <p:cNvPr id="36" name="Group 6"/>
          <p:cNvGrpSpPr/>
          <p:nvPr/>
        </p:nvGrpSpPr>
        <p:grpSpPr bwMode="auto">
          <a:xfrm>
            <a:off x="3604389" y="4141789"/>
            <a:ext cx="3048000" cy="2678113"/>
            <a:chOff x="2160" y="2544"/>
            <a:chExt cx="1920" cy="1687"/>
          </a:xfrm>
        </p:grpSpPr>
        <p:sp>
          <p:nvSpPr>
            <p:cNvPr id="37" name="Line 7"/>
            <p:cNvSpPr>
              <a:spLocks noChangeShapeType="1"/>
            </p:cNvSpPr>
            <p:nvPr/>
          </p:nvSpPr>
          <p:spPr bwMode="auto">
            <a:xfrm>
              <a:off x="2736" y="2544"/>
              <a:ext cx="0" cy="1152"/>
            </a:xfrm>
            <a:prstGeom prst="line">
              <a:avLst/>
            </a:prstGeom>
            <a:noFill/>
            <a:ln w="9525">
              <a:solidFill>
                <a:schemeClr val="tx1"/>
              </a:solidFill>
              <a:round/>
            </a:ln>
            <a:effectLst/>
          </p:spPr>
          <p:txBody>
            <a:bodyPr wrap="none" anchor="ctr"/>
            <a:lstStyle/>
            <a:p>
              <a:endParaRPr lang="en-US" sz="1400"/>
            </a:p>
          </p:txBody>
        </p:sp>
        <p:sp>
          <p:nvSpPr>
            <p:cNvPr id="39" name="Line 8"/>
            <p:cNvSpPr>
              <a:spLocks noChangeShapeType="1"/>
            </p:cNvSpPr>
            <p:nvPr/>
          </p:nvSpPr>
          <p:spPr bwMode="auto">
            <a:xfrm>
              <a:off x="2736" y="3696"/>
              <a:ext cx="1344" cy="0"/>
            </a:xfrm>
            <a:prstGeom prst="line">
              <a:avLst/>
            </a:prstGeom>
            <a:noFill/>
            <a:ln w="9525">
              <a:solidFill>
                <a:schemeClr val="tx1"/>
              </a:solidFill>
              <a:round/>
            </a:ln>
            <a:effectLst/>
          </p:spPr>
          <p:txBody>
            <a:bodyPr wrap="none" anchor="ctr"/>
            <a:lstStyle/>
            <a:p>
              <a:endParaRPr lang="en-US" sz="1400"/>
            </a:p>
          </p:txBody>
        </p:sp>
        <p:sp>
          <p:nvSpPr>
            <p:cNvPr id="41" name="Freeform 9"/>
            <p:cNvSpPr/>
            <p:nvPr/>
          </p:nvSpPr>
          <p:spPr bwMode="auto">
            <a:xfrm>
              <a:off x="2226" y="3696"/>
              <a:ext cx="510" cy="535"/>
            </a:xfrm>
            <a:custGeom>
              <a:avLst/>
              <a:gdLst/>
              <a:ahLst/>
              <a:cxnLst>
                <a:cxn ang="0">
                  <a:pos x="510" y="0"/>
                </a:cxn>
                <a:cxn ang="0">
                  <a:pos x="0" y="535"/>
                </a:cxn>
              </a:cxnLst>
              <a:rect l="0" t="0" r="r" b="b"/>
              <a:pathLst>
                <a:path w="510" h="535">
                  <a:moveTo>
                    <a:pt x="510" y="0"/>
                  </a:moveTo>
                  <a:lnTo>
                    <a:pt x="0" y="535"/>
                  </a:lnTo>
                </a:path>
              </a:pathLst>
            </a:custGeom>
            <a:noFill/>
            <a:ln w="9525">
              <a:solidFill>
                <a:schemeClr val="tx1"/>
              </a:solidFill>
              <a:round/>
              <a:headEnd type="none" w="med" len="med"/>
              <a:tailEnd type="none" w="med" len="med"/>
            </a:ln>
            <a:effectLst/>
          </p:spPr>
          <p:txBody>
            <a:bodyPr wrap="none" anchor="ctr"/>
            <a:lstStyle/>
            <a:p>
              <a:endParaRPr lang="en-US" sz="1400"/>
            </a:p>
          </p:txBody>
        </p:sp>
        <p:sp>
          <p:nvSpPr>
            <p:cNvPr id="42" name="AutoShape 10"/>
            <p:cNvSpPr>
              <a:spLocks noChangeArrowheads="1"/>
            </p:cNvSpPr>
            <p:nvPr/>
          </p:nvSpPr>
          <p:spPr bwMode="auto">
            <a:xfrm>
              <a:off x="3264" y="2880"/>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45" name="AutoShape 11"/>
            <p:cNvSpPr>
              <a:spLocks noChangeArrowheads="1"/>
            </p:cNvSpPr>
            <p:nvPr/>
          </p:nvSpPr>
          <p:spPr bwMode="auto">
            <a:xfrm>
              <a:off x="3408" y="2880"/>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46" name="AutoShape 12"/>
            <p:cNvSpPr>
              <a:spLocks noChangeArrowheads="1"/>
            </p:cNvSpPr>
            <p:nvPr/>
          </p:nvSpPr>
          <p:spPr bwMode="auto">
            <a:xfrm>
              <a:off x="3360" y="2736"/>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47" name="AutoShape 13"/>
            <p:cNvSpPr>
              <a:spLocks noChangeArrowheads="1"/>
            </p:cNvSpPr>
            <p:nvPr/>
          </p:nvSpPr>
          <p:spPr bwMode="auto">
            <a:xfrm>
              <a:off x="3360" y="3024"/>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48" name="AutoShape 14"/>
            <p:cNvSpPr>
              <a:spLocks noChangeArrowheads="1"/>
            </p:cNvSpPr>
            <p:nvPr/>
          </p:nvSpPr>
          <p:spPr bwMode="auto">
            <a:xfrm>
              <a:off x="3600" y="2880"/>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49" name="AutoShape 15"/>
            <p:cNvSpPr>
              <a:spLocks noChangeArrowheads="1"/>
            </p:cNvSpPr>
            <p:nvPr/>
          </p:nvSpPr>
          <p:spPr bwMode="auto">
            <a:xfrm>
              <a:off x="3504" y="2784"/>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50" name="AutoShape 16"/>
            <p:cNvSpPr>
              <a:spLocks noChangeArrowheads="1"/>
            </p:cNvSpPr>
            <p:nvPr/>
          </p:nvSpPr>
          <p:spPr bwMode="auto">
            <a:xfrm>
              <a:off x="3168" y="2736"/>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51" name="AutoShape 17"/>
            <p:cNvSpPr>
              <a:spLocks noChangeArrowheads="1"/>
            </p:cNvSpPr>
            <p:nvPr/>
          </p:nvSpPr>
          <p:spPr bwMode="auto">
            <a:xfrm>
              <a:off x="3504" y="2976"/>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52" name="AutoShape 18"/>
            <p:cNvSpPr>
              <a:spLocks noChangeArrowheads="1"/>
            </p:cNvSpPr>
            <p:nvPr/>
          </p:nvSpPr>
          <p:spPr bwMode="auto">
            <a:xfrm>
              <a:off x="3168" y="2976"/>
              <a:ext cx="96" cy="96"/>
            </a:xfrm>
            <a:prstGeom prst="octagon">
              <a:avLst>
                <a:gd name="adj" fmla="val 29287"/>
              </a:avLst>
            </a:prstGeom>
            <a:solidFill>
              <a:srgbClr val="0066FF"/>
            </a:solidFill>
            <a:ln w="9525">
              <a:solidFill>
                <a:schemeClr val="tx1"/>
              </a:solidFill>
              <a:miter lim="800000"/>
            </a:ln>
            <a:effectLst/>
          </p:spPr>
          <p:txBody>
            <a:bodyPr wrap="none" anchor="ctr"/>
            <a:lstStyle/>
            <a:p>
              <a:endParaRPr lang="en-US" sz="1400"/>
            </a:p>
          </p:txBody>
        </p:sp>
        <p:sp>
          <p:nvSpPr>
            <p:cNvPr id="53"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54"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55"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56"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57"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58"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59"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ln>
            <a:effectLst/>
          </p:spPr>
          <p:txBody>
            <a:bodyPr wrap="none" anchor="ctr"/>
            <a:lstStyle/>
            <a:p>
              <a:endParaRPr lang="en-US" sz="1400"/>
            </a:p>
          </p:txBody>
        </p:sp>
        <p:sp>
          <p:nvSpPr>
            <p:cNvPr id="60" name="AutoShape 26"/>
            <p:cNvSpPr>
              <a:spLocks noChangeArrowheads="1"/>
            </p:cNvSpPr>
            <p:nvPr/>
          </p:nvSpPr>
          <p:spPr bwMode="auto">
            <a:xfrm>
              <a:off x="3504" y="3552"/>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sp>
          <p:nvSpPr>
            <p:cNvPr id="61" name="AutoShape 27"/>
            <p:cNvSpPr>
              <a:spLocks noChangeArrowheads="1"/>
            </p:cNvSpPr>
            <p:nvPr/>
          </p:nvSpPr>
          <p:spPr bwMode="auto">
            <a:xfrm>
              <a:off x="3792" y="3600"/>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sp>
          <p:nvSpPr>
            <p:cNvPr id="62" name="AutoShape 28"/>
            <p:cNvSpPr>
              <a:spLocks noChangeArrowheads="1"/>
            </p:cNvSpPr>
            <p:nvPr/>
          </p:nvSpPr>
          <p:spPr bwMode="auto">
            <a:xfrm>
              <a:off x="3648" y="3696"/>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sp>
          <p:nvSpPr>
            <p:cNvPr id="63" name="AutoShape 29"/>
            <p:cNvSpPr>
              <a:spLocks noChangeArrowheads="1"/>
            </p:cNvSpPr>
            <p:nvPr/>
          </p:nvSpPr>
          <p:spPr bwMode="auto">
            <a:xfrm>
              <a:off x="3504" y="3792"/>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sp>
          <p:nvSpPr>
            <p:cNvPr id="64" name="AutoShape 30"/>
            <p:cNvSpPr>
              <a:spLocks noChangeArrowheads="1"/>
            </p:cNvSpPr>
            <p:nvPr/>
          </p:nvSpPr>
          <p:spPr bwMode="auto">
            <a:xfrm>
              <a:off x="3696" y="3792"/>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sp>
          <p:nvSpPr>
            <p:cNvPr id="65" name="AutoShape 31"/>
            <p:cNvSpPr>
              <a:spLocks noChangeArrowheads="1"/>
            </p:cNvSpPr>
            <p:nvPr/>
          </p:nvSpPr>
          <p:spPr bwMode="auto">
            <a:xfrm flipV="1">
              <a:off x="3504" y="3648"/>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sp>
          <p:nvSpPr>
            <p:cNvPr id="66" name="AutoShape 32"/>
            <p:cNvSpPr>
              <a:spLocks noChangeArrowheads="1"/>
            </p:cNvSpPr>
            <p:nvPr/>
          </p:nvSpPr>
          <p:spPr bwMode="auto">
            <a:xfrm>
              <a:off x="3696" y="3504"/>
              <a:ext cx="96" cy="96"/>
            </a:xfrm>
            <a:prstGeom prst="octagon">
              <a:avLst>
                <a:gd name="adj" fmla="val 29287"/>
              </a:avLst>
            </a:prstGeom>
            <a:solidFill>
              <a:srgbClr val="00B050"/>
            </a:solidFill>
            <a:ln w="9525">
              <a:solidFill>
                <a:schemeClr val="tx1"/>
              </a:solidFill>
              <a:miter lim="800000"/>
            </a:ln>
            <a:effectLst/>
          </p:spPr>
          <p:txBody>
            <a:bodyPr wrap="none" anchor="ctr"/>
            <a:lstStyle/>
            <a:p>
              <a:endParaRPr lang="en-US" sz="1400"/>
            </a:p>
          </p:txBody>
        </p:sp>
      </p:grpSp>
      <p:cxnSp>
        <p:nvCxnSpPr>
          <p:cNvPr id="67" name="Straight Arrow Connector 66"/>
          <p:cNvCxnSpPr/>
          <p:nvPr/>
        </p:nvCxnSpPr>
        <p:spPr>
          <a:xfrm flipV="1">
            <a:off x="3604390" y="5132388"/>
            <a:ext cx="336367" cy="15240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6200000" flipH="1">
            <a:off x="5623689" y="5170489"/>
            <a:ext cx="533400" cy="30480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69" name="Rounded Rectangular Callout 68"/>
          <p:cNvSpPr/>
          <p:nvPr/>
        </p:nvSpPr>
        <p:spPr>
          <a:xfrm>
            <a:off x="480189" y="4446588"/>
            <a:ext cx="2819400" cy="685800"/>
          </a:xfrm>
          <a:prstGeom prst="wedgeRoundRectCallout">
            <a:avLst>
              <a:gd name="adj1" fmla="val 66009"/>
              <a:gd name="adj2" fmla="val 61730"/>
              <a:gd name="adj3" fmla="val 16667"/>
            </a:avLst>
          </a:prstGeom>
          <a:solidFill>
            <a:schemeClr val="accent5">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FF0000"/>
                </a:solidFill>
                <a:latin typeface="+mj-lt"/>
              </a:rPr>
              <a:t>Intra-cluster distances</a:t>
            </a:r>
          </a:p>
          <a:p>
            <a:pPr algn="ctr"/>
            <a:r>
              <a:rPr lang="en-US" sz="2000" dirty="0">
                <a:solidFill>
                  <a:schemeClr val="bg1"/>
                </a:solidFill>
                <a:latin typeface="+mj-lt"/>
              </a:rPr>
              <a:t>are </a:t>
            </a:r>
            <a:r>
              <a:rPr lang="en-US" sz="2000" b="1" dirty="0">
                <a:solidFill>
                  <a:schemeClr val="bg1"/>
                </a:solidFill>
                <a:latin typeface="+mj-lt"/>
              </a:rPr>
              <a:t>minimized</a:t>
            </a:r>
          </a:p>
        </p:txBody>
      </p:sp>
      <p:sp>
        <p:nvSpPr>
          <p:cNvPr id="70" name="Rounded Rectangular Callout 69"/>
          <p:cNvSpPr/>
          <p:nvPr/>
        </p:nvSpPr>
        <p:spPr>
          <a:xfrm>
            <a:off x="6195189" y="4217988"/>
            <a:ext cx="2819400" cy="685800"/>
          </a:xfrm>
          <a:prstGeom prst="wedgeRoundRectCallout">
            <a:avLst>
              <a:gd name="adj1" fmla="val -60023"/>
              <a:gd name="adj2" fmla="val 117285"/>
              <a:gd name="adj3" fmla="val 16667"/>
            </a:avLst>
          </a:prstGeom>
          <a:solidFill>
            <a:schemeClr val="accent5">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0000FF"/>
                </a:solidFill>
                <a:latin typeface="+mj-lt"/>
              </a:rPr>
              <a:t>Inter-cluster distances</a:t>
            </a:r>
          </a:p>
          <a:p>
            <a:pPr algn="ctr"/>
            <a:r>
              <a:rPr lang="en-US" sz="2000" dirty="0">
                <a:solidFill>
                  <a:schemeClr val="bg1"/>
                </a:solidFill>
                <a:latin typeface="+mj-lt"/>
              </a:rPr>
              <a:t>are </a:t>
            </a:r>
            <a:r>
              <a:rPr lang="en-US" sz="2000" b="1" dirty="0">
                <a:solidFill>
                  <a:schemeClr val="bg1"/>
                </a:solidFill>
                <a:latin typeface="+mj-lt"/>
              </a:rPr>
              <a:t>maximized</a:t>
            </a:r>
          </a:p>
        </p:txBody>
      </p:sp>
      <p:sp>
        <p:nvSpPr>
          <p:cNvPr id="71" name="TextBox 70"/>
          <p:cNvSpPr txBox="1"/>
          <p:nvPr/>
        </p:nvSpPr>
        <p:spPr>
          <a:xfrm>
            <a:off x="990600" y="3680123"/>
            <a:ext cx="2576993" cy="523220"/>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SG" sz="2800" dirty="0"/>
              <a:t>Main Principle </a:t>
            </a:r>
          </a:p>
        </p:txBody>
      </p:sp>
      <p:sp>
        <p:nvSpPr>
          <p:cNvPr id="72" name="Oval 71"/>
          <p:cNvSpPr/>
          <p:nvPr/>
        </p:nvSpPr>
        <p:spPr bwMode="auto">
          <a:xfrm rot="20145763">
            <a:off x="3469367" y="3829205"/>
            <a:ext cx="2289624" cy="1503031"/>
          </a:xfrm>
          <a:prstGeom prst="ellipse">
            <a:avLst/>
          </a:prstGeom>
          <a:solidFill>
            <a:srgbClr val="FFC000">
              <a:alpha val="23000"/>
            </a:srgbClr>
          </a:solidFill>
          <a:ln w="9525" cap="flat" cmpd="sng" algn="ctr">
            <a:solidFill>
              <a:schemeClr val="tx1"/>
            </a:solidFill>
            <a:prstDash val="solid"/>
            <a:miter lim="800000"/>
            <a:headEnd type="none" w="med" len="med"/>
            <a:tailEnd type="none" w="med" len="med"/>
          </a:ln>
          <a:effectLst/>
        </p:spPr>
        <p:txBody>
          <a:bodyPr vert="horz" wrap="square" lIns="91408" tIns="45703" rIns="91408" bIns="45703" numCol="1" rtlCol="0" anchor="t" anchorCtr="0" compatLnSpc="1"/>
          <a:lstStyle/>
          <a:p>
            <a:pPr eaLnBrk="0" fontAlgn="base" hangingPunct="0">
              <a:spcBef>
                <a:spcPct val="0"/>
              </a:spcBef>
              <a:spcAft>
                <a:spcPct val="0"/>
              </a:spcAft>
            </a:pPr>
            <a:r>
              <a:rPr lang="en-SG" sz="1400" dirty="0">
                <a:solidFill>
                  <a:srgbClr val="FF0000"/>
                </a:solidFill>
              </a:rPr>
              <a:t>  C4</a:t>
            </a:r>
            <a:endParaRPr lang="en-SG" sz="1400" dirty="0">
              <a:solidFill>
                <a:srgbClr val="FF0000"/>
              </a:solidFill>
              <a:latin typeface="Times New Roman" panose="02020603050405020304" pitchFamily="-107" charset="0"/>
              <a:ea typeface="宋体" panose="02010600030101010101" pitchFamily="2" charset="-122"/>
            </a:endParaRPr>
          </a:p>
        </p:txBody>
      </p:sp>
      <p:sp>
        <p:nvSpPr>
          <p:cNvPr id="73" name="Oval 72"/>
          <p:cNvSpPr/>
          <p:nvPr/>
        </p:nvSpPr>
        <p:spPr bwMode="auto">
          <a:xfrm>
            <a:off x="3048000" y="4724400"/>
            <a:ext cx="1290062" cy="1503031"/>
          </a:xfrm>
          <a:prstGeom prst="ellipse">
            <a:avLst/>
          </a:prstGeom>
          <a:solidFill>
            <a:srgbClr val="00B050">
              <a:alpha val="23000"/>
            </a:srgbClr>
          </a:solidFill>
          <a:ln w="9525" cap="flat" cmpd="sng" algn="ctr">
            <a:solidFill>
              <a:schemeClr val="tx1"/>
            </a:solidFill>
            <a:prstDash val="solid"/>
            <a:miter lim="800000"/>
            <a:headEnd type="none" w="med" len="med"/>
            <a:tailEnd type="none" w="med" len="med"/>
          </a:ln>
          <a:effectLst/>
        </p:spPr>
        <p:txBody>
          <a:bodyPr vert="horz" wrap="square" lIns="91408" tIns="45703" rIns="91408" bIns="45703" numCol="1" rtlCol="0" anchor="t" anchorCtr="0" compatLnSpc="1"/>
          <a:lstStyle/>
          <a:p>
            <a:pPr eaLnBrk="0" fontAlgn="base" hangingPunct="0">
              <a:spcBef>
                <a:spcPct val="0"/>
              </a:spcBef>
              <a:spcAft>
                <a:spcPct val="0"/>
              </a:spcAft>
            </a:pPr>
            <a:endParaRPr lang="en-SG" sz="1400" dirty="0">
              <a:solidFill>
                <a:srgbClr val="FF0000"/>
              </a:solidFill>
              <a:latin typeface="Times New Roman" panose="02020603050405020304" pitchFamily="-107" charset="0"/>
              <a:ea typeface="宋体" panose="02010600030101010101" pitchFamily="2" charset="-122"/>
            </a:endParaRPr>
          </a:p>
          <a:p>
            <a:pPr eaLnBrk="0" fontAlgn="base" hangingPunct="0">
              <a:spcBef>
                <a:spcPct val="0"/>
              </a:spcBef>
              <a:spcAft>
                <a:spcPct val="0"/>
              </a:spcAft>
            </a:pPr>
            <a:endParaRPr lang="en-SG" sz="1400" dirty="0">
              <a:solidFill>
                <a:srgbClr val="FF0000"/>
              </a:solidFill>
            </a:endParaRPr>
          </a:p>
          <a:p>
            <a:pPr eaLnBrk="0" fontAlgn="base" hangingPunct="0">
              <a:spcBef>
                <a:spcPct val="0"/>
              </a:spcBef>
              <a:spcAft>
                <a:spcPct val="0"/>
              </a:spcAft>
            </a:pPr>
            <a:r>
              <a:rPr lang="en-SG" sz="1400" dirty="0">
                <a:solidFill>
                  <a:srgbClr val="FF0000"/>
                </a:solidFill>
              </a:rPr>
              <a:t>C1</a:t>
            </a:r>
            <a:endParaRPr lang="en-SG" sz="1400" dirty="0">
              <a:solidFill>
                <a:srgbClr val="FF0000"/>
              </a:solidFill>
              <a:latin typeface="Times New Roman" panose="02020603050405020304" pitchFamily="-107" charset="0"/>
              <a:ea typeface="宋体" panose="02010600030101010101" pitchFamily="2" charset="-122"/>
            </a:endParaRPr>
          </a:p>
        </p:txBody>
      </p:sp>
      <p:sp>
        <p:nvSpPr>
          <p:cNvPr id="74" name="Oval 73"/>
          <p:cNvSpPr/>
          <p:nvPr/>
        </p:nvSpPr>
        <p:spPr bwMode="auto">
          <a:xfrm>
            <a:off x="4724400" y="3962400"/>
            <a:ext cx="1394589" cy="1503031"/>
          </a:xfrm>
          <a:prstGeom prst="ellipse">
            <a:avLst/>
          </a:prstGeom>
          <a:solidFill>
            <a:srgbClr val="00B050">
              <a:alpha val="23000"/>
            </a:srgbClr>
          </a:solidFill>
          <a:ln w="9525" cap="flat" cmpd="sng" algn="ctr">
            <a:solidFill>
              <a:schemeClr val="tx1"/>
            </a:solidFill>
            <a:prstDash val="solid"/>
            <a:miter lim="800000"/>
            <a:headEnd type="none" w="med" len="med"/>
            <a:tailEnd type="none" w="med" len="med"/>
          </a:ln>
          <a:effectLst/>
        </p:spPr>
        <p:txBody>
          <a:bodyPr vert="horz" wrap="square" lIns="91408" tIns="45703" rIns="91408" bIns="45703" numCol="1" rtlCol="0" anchor="t" anchorCtr="0" compatLnSpc="1"/>
          <a:lstStyle/>
          <a:p>
            <a:pPr eaLnBrk="0" fontAlgn="base" hangingPunct="0">
              <a:spcBef>
                <a:spcPct val="0"/>
              </a:spcBef>
              <a:spcAft>
                <a:spcPct val="0"/>
              </a:spcAft>
            </a:pPr>
            <a:endParaRPr lang="en-SG" sz="1400" dirty="0">
              <a:solidFill>
                <a:srgbClr val="FF0000"/>
              </a:solidFill>
              <a:latin typeface="Times New Roman" panose="02020603050405020304" pitchFamily="-107" charset="0"/>
              <a:ea typeface="宋体" panose="02010600030101010101" pitchFamily="2" charset="-122"/>
            </a:endParaRPr>
          </a:p>
          <a:p>
            <a:pPr eaLnBrk="0" fontAlgn="base" hangingPunct="0">
              <a:spcBef>
                <a:spcPct val="0"/>
              </a:spcBef>
              <a:spcAft>
                <a:spcPct val="0"/>
              </a:spcAft>
            </a:pPr>
            <a:endParaRPr lang="en-SG" sz="1400" dirty="0">
              <a:solidFill>
                <a:srgbClr val="FF0000"/>
              </a:solidFill>
            </a:endParaRPr>
          </a:p>
          <a:p>
            <a:pPr eaLnBrk="0" fontAlgn="base" hangingPunct="0">
              <a:spcBef>
                <a:spcPct val="0"/>
              </a:spcBef>
              <a:spcAft>
                <a:spcPct val="0"/>
              </a:spcAft>
            </a:pPr>
            <a:r>
              <a:rPr lang="en-SG" sz="1400" dirty="0">
                <a:solidFill>
                  <a:srgbClr val="FF0000"/>
                </a:solidFill>
                <a:latin typeface="Times New Roman" panose="02020603050405020304" pitchFamily="-107" charset="0"/>
                <a:ea typeface="宋体" panose="02010600030101010101" pitchFamily="2" charset="-122"/>
              </a:rPr>
              <a:t>C2</a:t>
            </a:r>
          </a:p>
        </p:txBody>
      </p:sp>
      <p:sp>
        <p:nvSpPr>
          <p:cNvPr id="75" name="Oval 74"/>
          <p:cNvSpPr/>
          <p:nvPr/>
        </p:nvSpPr>
        <p:spPr bwMode="auto">
          <a:xfrm>
            <a:off x="5257800" y="5475287"/>
            <a:ext cx="1196211" cy="1154113"/>
          </a:xfrm>
          <a:prstGeom prst="ellipse">
            <a:avLst/>
          </a:prstGeom>
          <a:solidFill>
            <a:srgbClr val="00B050">
              <a:alpha val="23000"/>
            </a:srgbClr>
          </a:solidFill>
          <a:ln w="9525" cap="flat" cmpd="sng" algn="ctr">
            <a:solidFill>
              <a:schemeClr val="tx1"/>
            </a:solidFill>
            <a:prstDash val="solid"/>
            <a:miter lim="800000"/>
            <a:headEnd type="none" w="med" len="med"/>
            <a:tailEnd type="none" w="med" len="med"/>
          </a:ln>
          <a:effectLst/>
        </p:spPr>
        <p:txBody>
          <a:bodyPr vert="horz" wrap="square" lIns="91408" tIns="45703" rIns="91408" bIns="45703" numCol="1" rtlCol="0" anchor="t" anchorCtr="0" compatLnSpc="1"/>
          <a:lstStyle/>
          <a:p>
            <a:pPr eaLnBrk="0" fontAlgn="base" hangingPunct="0">
              <a:spcBef>
                <a:spcPct val="0"/>
              </a:spcBef>
              <a:spcAft>
                <a:spcPct val="0"/>
              </a:spcAft>
            </a:pPr>
            <a:endParaRPr lang="en-SG" sz="1400" dirty="0">
              <a:solidFill>
                <a:srgbClr val="FF0000"/>
              </a:solidFill>
              <a:latin typeface="Times New Roman" panose="02020603050405020304" pitchFamily="-107" charset="0"/>
              <a:ea typeface="宋体" panose="02010600030101010101" pitchFamily="2" charset="-122"/>
            </a:endParaRPr>
          </a:p>
          <a:p>
            <a:pPr eaLnBrk="0" fontAlgn="base" hangingPunct="0">
              <a:spcBef>
                <a:spcPct val="0"/>
              </a:spcBef>
              <a:spcAft>
                <a:spcPct val="0"/>
              </a:spcAft>
            </a:pPr>
            <a:endParaRPr lang="en-SG" sz="1400" dirty="0">
              <a:solidFill>
                <a:srgbClr val="FF0000"/>
              </a:solidFill>
              <a:latin typeface="Times New Roman" panose="02020603050405020304" pitchFamily="-107" charset="0"/>
              <a:ea typeface="宋体" panose="02010600030101010101" pitchFamily="2" charset="-122"/>
            </a:endParaRPr>
          </a:p>
          <a:p>
            <a:pPr eaLnBrk="0" fontAlgn="base" hangingPunct="0">
              <a:spcBef>
                <a:spcPct val="0"/>
              </a:spcBef>
              <a:spcAft>
                <a:spcPct val="0"/>
              </a:spcAft>
            </a:pPr>
            <a:r>
              <a:rPr lang="en-SG" sz="1400" dirty="0">
                <a:solidFill>
                  <a:srgbClr val="FF0000"/>
                </a:solidFill>
                <a:latin typeface="Times New Roman" panose="02020603050405020304" pitchFamily="-107" charset="0"/>
                <a:ea typeface="宋体" panose="02010600030101010101" pitchFamily="2" charset="-122"/>
              </a:rPr>
              <a:t>C3</a:t>
            </a:r>
          </a:p>
        </p:txBody>
      </p:sp>
      <p:sp>
        <p:nvSpPr>
          <p:cNvPr id="76" name="TextBox 75"/>
          <p:cNvSpPr txBox="1"/>
          <p:nvPr/>
        </p:nvSpPr>
        <p:spPr>
          <a:xfrm>
            <a:off x="106291" y="5653098"/>
            <a:ext cx="3123868" cy="707886"/>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SG" sz="2000" dirty="0"/>
              <a:t>C1, C2, C3 are good clusters,</a:t>
            </a:r>
          </a:p>
          <a:p>
            <a:r>
              <a:rPr lang="en-SG" sz="2000" dirty="0"/>
              <a:t>while C4 is a bad cluster</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69</a:t>
            </a:fld>
            <a:endParaRPr lang="en-US" dirty="0">
              <a:latin typeface="Calibri" panose="020F0502020204030204"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anim calcmode="lin" valueType="num">
                                      <p:cBhvr additive="base">
                                        <p:cTn id="29" dur="500" fill="hold"/>
                                        <p:tgtEl>
                                          <p:spTgt spid="73"/>
                                        </p:tgtEl>
                                        <p:attrNameLst>
                                          <p:attrName>ppt_x</p:attrName>
                                        </p:attrNameLst>
                                      </p:cBhvr>
                                      <p:tavLst>
                                        <p:tav tm="0">
                                          <p:val>
                                            <p:strVal val="#ppt_x"/>
                                          </p:val>
                                        </p:tav>
                                        <p:tav tm="100000">
                                          <p:val>
                                            <p:strVal val="#ppt_x"/>
                                          </p:val>
                                        </p:tav>
                                      </p:tavLst>
                                    </p:anim>
                                    <p:anim calcmode="lin" valueType="num">
                                      <p:cBhvr additive="base">
                                        <p:cTn id="30" dur="500" fill="hold"/>
                                        <p:tgtEl>
                                          <p:spTgt spid="73"/>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additive="base">
                                        <p:cTn id="34" dur="500" fill="hold"/>
                                        <p:tgtEl>
                                          <p:spTgt spid="74"/>
                                        </p:tgtEl>
                                        <p:attrNameLst>
                                          <p:attrName>ppt_x</p:attrName>
                                        </p:attrNameLst>
                                      </p:cBhvr>
                                      <p:tavLst>
                                        <p:tav tm="0">
                                          <p:val>
                                            <p:strVal val="#ppt_x"/>
                                          </p:val>
                                        </p:tav>
                                        <p:tav tm="100000">
                                          <p:val>
                                            <p:strVal val="#ppt_x"/>
                                          </p:val>
                                        </p:tav>
                                      </p:tavLst>
                                    </p:anim>
                                    <p:anim calcmode="lin" valueType="num">
                                      <p:cBhvr additive="base">
                                        <p:cTn id="35" dur="500" fill="hold"/>
                                        <p:tgtEl>
                                          <p:spTgt spid="74"/>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additive="base">
                                        <p:cTn id="45" dur="500" fill="hold"/>
                                        <p:tgtEl>
                                          <p:spTgt spid="72"/>
                                        </p:tgtEl>
                                        <p:attrNameLst>
                                          <p:attrName>ppt_x</p:attrName>
                                        </p:attrNameLst>
                                      </p:cBhvr>
                                      <p:tavLst>
                                        <p:tav tm="0">
                                          <p:val>
                                            <p:strVal val="#ppt_x"/>
                                          </p:val>
                                        </p:tav>
                                        <p:tav tm="100000">
                                          <p:val>
                                            <p:strVal val="#ppt_x"/>
                                          </p:val>
                                        </p:tav>
                                      </p:tavLst>
                                    </p:anim>
                                    <p:anim calcmode="lin" valueType="num">
                                      <p:cBhvr additive="base">
                                        <p:cTn id="46" dur="500" fill="hold"/>
                                        <p:tgtEl>
                                          <p:spTgt spid="72"/>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76"/>
                                        </p:tgtEl>
                                        <p:attrNameLst>
                                          <p:attrName>style.visibility</p:attrName>
                                        </p:attrNameLst>
                                      </p:cBhvr>
                                      <p:to>
                                        <p:strVal val="visible"/>
                                      </p:to>
                                    </p:set>
                                    <p:anim calcmode="lin" valueType="num">
                                      <p:cBhvr additive="base">
                                        <p:cTn id="50" dur="500" fill="hold"/>
                                        <p:tgtEl>
                                          <p:spTgt spid="76"/>
                                        </p:tgtEl>
                                        <p:attrNameLst>
                                          <p:attrName>ppt_x</p:attrName>
                                        </p:attrNameLst>
                                      </p:cBhvr>
                                      <p:tavLst>
                                        <p:tav tm="0">
                                          <p:val>
                                            <p:strVal val="#ppt_x"/>
                                          </p:val>
                                        </p:tav>
                                        <p:tav tm="100000">
                                          <p:val>
                                            <p:strVal val="#ppt_x"/>
                                          </p:val>
                                        </p:tav>
                                      </p:tavLst>
                                    </p:anim>
                                    <p:anim calcmode="lin" valueType="num">
                                      <p:cBhvr additive="base">
                                        <p:cTn id="5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70" grpId="0" bldLvl="0" animBg="1"/>
      <p:bldP spid="71" grpId="0" bldLvl="0" animBg="1"/>
      <p:bldP spid="72" grpId="0" bldLvl="0" animBg="1"/>
      <p:bldP spid="73" grpId="0" bldLvl="0" animBg="1"/>
      <p:bldP spid="74" grpId="0" bldLvl="0" animBg="1"/>
      <p:bldP spid="75" grpId="0" bldLvl="0" animBg="1"/>
      <p:bldP spid="7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838200"/>
          </a:xfrm>
        </p:spPr>
        <p:txBody>
          <a:bodyPr>
            <a:normAutofit/>
          </a:bodyPr>
          <a:lstStyle/>
          <a:p>
            <a:r>
              <a:rPr lang="en-US" b="1" dirty="0">
                <a:solidFill>
                  <a:schemeClr val="tx1"/>
                </a:solidFill>
                <a:cs typeface="+mj-lt"/>
              </a:rPr>
              <a:t>Target Audiences</a:t>
            </a:r>
          </a:p>
        </p:txBody>
      </p:sp>
      <p:sp>
        <p:nvSpPr>
          <p:cNvPr id="3" name="Content Placeholder 2"/>
          <p:cNvSpPr>
            <a:spLocks noGrp="1"/>
          </p:cNvSpPr>
          <p:nvPr>
            <p:ph idx="1"/>
          </p:nvPr>
        </p:nvSpPr>
        <p:spPr>
          <a:xfrm>
            <a:off x="533400" y="1017270"/>
            <a:ext cx="8382000" cy="5562600"/>
          </a:xfrm>
        </p:spPr>
        <p:txBody>
          <a:bodyPr>
            <a:normAutofit/>
          </a:bodyPr>
          <a:lstStyle/>
          <a:p>
            <a:pPr>
              <a:buFont typeface="Wingdings" panose="05000000000000000000" pitchFamily="2" charset="2"/>
              <a:buChar char="Ø"/>
            </a:pPr>
            <a:r>
              <a:rPr lang="en-US" sz="2800" dirty="0">
                <a:cs typeface="+mn-lt"/>
              </a:rPr>
              <a:t>Students who intend to do research in  machine learning or related fields </a:t>
            </a:r>
          </a:p>
          <a:p>
            <a:pPr>
              <a:buFont typeface="Wingdings" panose="05000000000000000000" pitchFamily="2" charset="2"/>
              <a:buChar char="Ø"/>
            </a:pPr>
            <a:endParaRPr lang="en-US" sz="2800" dirty="0">
              <a:cs typeface="+mn-lt"/>
            </a:endParaRPr>
          </a:p>
          <a:p>
            <a:pPr>
              <a:buFont typeface="Wingdings" panose="05000000000000000000" pitchFamily="2" charset="2"/>
              <a:buChar char="Ø"/>
            </a:pPr>
            <a:r>
              <a:rPr lang="en-US" sz="2800" dirty="0">
                <a:cs typeface="+mn-lt"/>
              </a:rPr>
              <a:t>To bridge the gap between the knowledge of </a:t>
            </a:r>
            <a:r>
              <a:rPr lang="en-US" sz="2800" dirty="0" err="1">
                <a:cs typeface="+mn-lt"/>
              </a:rPr>
              <a:t>maths</a:t>
            </a:r>
            <a:r>
              <a:rPr lang="en-US" sz="2800" dirty="0">
                <a:cs typeface="+mn-lt"/>
              </a:rPr>
              <a:t>/algorithms that is needed in advanced research </a:t>
            </a:r>
          </a:p>
          <a:p>
            <a:pPr>
              <a:buFont typeface="Wingdings" panose="05000000000000000000" pitchFamily="2" charset="2"/>
              <a:buChar char="Ø"/>
            </a:pPr>
            <a:endParaRPr lang="en-US" sz="2800" dirty="0">
              <a:cs typeface="+mn-lt"/>
            </a:endParaRPr>
          </a:p>
          <a:p>
            <a:pPr>
              <a:buFont typeface="Wingdings" panose="05000000000000000000" pitchFamily="2" charset="2"/>
              <a:buChar char="Ø"/>
            </a:pPr>
            <a:r>
              <a:rPr lang="en-US" sz="2800" dirty="0">
                <a:cs typeface="+mn-lt"/>
              </a:rPr>
              <a:t>Students who intend to become a data scientist to apply machine learning techniques to solve real-world applications</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a:t>
            </a:fld>
            <a:endParaRPr lang="en-US" dirty="0">
              <a:latin typeface="Calibri" panose="020F0502020204030204" pitchFamily="-107"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Rectangle 2"/>
          <p:cNvSpPr>
            <a:spLocks noGrp="1" noChangeArrowheads="1"/>
          </p:cNvSpPr>
          <p:nvPr>
            <p:ph type="title"/>
          </p:nvPr>
        </p:nvSpPr>
        <p:spPr>
          <a:xfrm>
            <a:off x="381000" y="0"/>
            <a:ext cx="8280400" cy="1066800"/>
          </a:xfrm>
        </p:spPr>
        <p:txBody>
          <a:bodyPr>
            <a:normAutofit/>
          </a:bodyPr>
          <a:lstStyle/>
          <a:p>
            <a:r>
              <a:rPr lang="en-US" sz="3500" b="1" dirty="0"/>
              <a:t>The Input of Clustering</a:t>
            </a:r>
          </a:p>
        </p:txBody>
      </p:sp>
      <p:sp>
        <p:nvSpPr>
          <p:cNvPr id="1593347" name="Rectangle 3"/>
          <p:cNvSpPr>
            <a:spLocks noGrp="1" noChangeArrowheads="1"/>
          </p:cNvSpPr>
          <p:nvPr>
            <p:ph idx="1"/>
          </p:nvPr>
        </p:nvSpPr>
        <p:spPr>
          <a:xfrm>
            <a:off x="381000" y="914400"/>
            <a:ext cx="8610600" cy="5410200"/>
          </a:xfrm>
        </p:spPr>
        <p:txBody>
          <a:bodyPr>
            <a:noAutofit/>
          </a:bodyPr>
          <a:lstStyle/>
          <a:p>
            <a:pPr marL="533400" indent="-533400">
              <a:lnSpc>
                <a:spcPct val="90000"/>
              </a:lnSpc>
              <a:buNone/>
            </a:pPr>
            <a:r>
              <a:rPr lang="en-US" sz="2400" b="1" dirty="0">
                <a:solidFill>
                  <a:srgbClr val="FF0000"/>
                </a:solidFill>
              </a:rPr>
              <a:t>                                       f</a:t>
            </a:r>
            <a:r>
              <a:rPr lang="en-US" sz="2400" b="1" baseline="-25000" dirty="0">
                <a:solidFill>
                  <a:srgbClr val="FF0000"/>
                </a:solidFill>
              </a:rPr>
              <a:t>1     </a:t>
            </a:r>
            <a:r>
              <a:rPr lang="en-US" sz="2400" b="1" dirty="0">
                <a:solidFill>
                  <a:srgbClr val="FF0000"/>
                </a:solidFill>
              </a:rPr>
              <a:t>f</a:t>
            </a:r>
            <a:r>
              <a:rPr lang="en-US" sz="2400" b="1" baseline="-25000" dirty="0">
                <a:solidFill>
                  <a:srgbClr val="FF0000"/>
                </a:solidFill>
              </a:rPr>
              <a:t>2             </a:t>
            </a:r>
            <a:r>
              <a:rPr lang="en-US" sz="2400" b="1" dirty="0" err="1">
                <a:solidFill>
                  <a:srgbClr val="FF0000"/>
                </a:solidFill>
              </a:rPr>
              <a:t>f</a:t>
            </a:r>
            <a:r>
              <a:rPr lang="en-US" baseline="-25000" dirty="0" err="1">
                <a:solidFill>
                  <a:srgbClr val="FF0000"/>
                </a:solidFill>
              </a:rPr>
              <a:t>n</a:t>
            </a:r>
            <a:endParaRPr lang="en-US" sz="2400" b="1" baseline="-25000" dirty="0">
              <a:solidFill>
                <a:srgbClr val="FF0000"/>
              </a:solidFill>
            </a:endParaRPr>
          </a:p>
          <a:p>
            <a:pPr marL="933450" lvl="1" indent="-533400">
              <a:lnSpc>
                <a:spcPct val="150000"/>
              </a:lnSpc>
              <a:buNone/>
            </a:pPr>
            <a:r>
              <a:rPr lang="en-US" sz="2000" dirty="0"/>
              <a:t>         	                    </a:t>
            </a:r>
          </a:p>
          <a:p>
            <a:pPr marL="933450" lvl="1" indent="-533400">
              <a:lnSpc>
                <a:spcPct val="150000"/>
              </a:lnSpc>
              <a:buNone/>
            </a:pPr>
            <a:r>
              <a:rPr lang="en-US" sz="2000" dirty="0"/>
              <a:t>                             D</a:t>
            </a:r>
            <a:r>
              <a:rPr lang="en-US" sz="2000" baseline="-25000" dirty="0"/>
              <a:t>1  </a:t>
            </a:r>
            <a:r>
              <a:rPr lang="en-US" sz="2000" dirty="0"/>
              <a:t>=  (V</a:t>
            </a:r>
            <a:r>
              <a:rPr lang="en-US" sz="2000" baseline="-25000" dirty="0"/>
              <a:t>11</a:t>
            </a:r>
            <a:r>
              <a:rPr lang="en-US" sz="2000" dirty="0"/>
              <a:t>, V</a:t>
            </a:r>
            <a:r>
              <a:rPr lang="en-US" sz="2000" baseline="-25000" dirty="0"/>
              <a:t>12</a:t>
            </a:r>
            <a:r>
              <a:rPr lang="en-US" sz="2000" dirty="0"/>
              <a:t>, …, V</a:t>
            </a:r>
            <a:r>
              <a:rPr lang="en-US" sz="2000" baseline="-25000" dirty="0"/>
              <a:t>1n</a:t>
            </a:r>
            <a:r>
              <a:rPr lang="en-US" sz="2000" dirty="0"/>
              <a:t>)</a:t>
            </a:r>
          </a:p>
          <a:p>
            <a:pPr marL="933450" lvl="1" indent="-533400">
              <a:lnSpc>
                <a:spcPct val="150000"/>
              </a:lnSpc>
              <a:buNone/>
            </a:pPr>
            <a:r>
              <a:rPr lang="en-US" sz="2000" b="1" dirty="0"/>
              <a:t>Objects</a:t>
            </a:r>
            <a:r>
              <a:rPr lang="en-US" sz="2000" dirty="0"/>
              <a:t>	            D</a:t>
            </a:r>
            <a:r>
              <a:rPr lang="en-US" sz="2000" baseline="-25000" dirty="0"/>
              <a:t>2  </a:t>
            </a:r>
            <a:r>
              <a:rPr lang="en-US" sz="2000" dirty="0"/>
              <a:t>=  (V</a:t>
            </a:r>
            <a:r>
              <a:rPr lang="en-US" sz="2000" baseline="-25000" dirty="0"/>
              <a:t>21</a:t>
            </a:r>
            <a:r>
              <a:rPr lang="en-US" sz="2000" dirty="0"/>
              <a:t>, V</a:t>
            </a:r>
            <a:r>
              <a:rPr lang="en-US" sz="2000" baseline="-25000" dirty="0"/>
              <a:t>22</a:t>
            </a:r>
            <a:r>
              <a:rPr lang="en-US" sz="2000" dirty="0"/>
              <a:t>, …, V</a:t>
            </a:r>
            <a:r>
              <a:rPr lang="en-US" sz="2000" baseline="-25000" dirty="0"/>
              <a:t>2n</a:t>
            </a:r>
            <a:r>
              <a:rPr lang="en-US" sz="2000" dirty="0"/>
              <a:t>)</a:t>
            </a:r>
          </a:p>
          <a:p>
            <a:pPr marL="933450" lvl="1" indent="-533400">
              <a:lnSpc>
                <a:spcPct val="150000"/>
              </a:lnSpc>
              <a:buNone/>
            </a:pPr>
            <a:r>
              <a:rPr lang="en-US" sz="2000" b="1" dirty="0"/>
              <a:t>Instances</a:t>
            </a:r>
            <a:r>
              <a:rPr lang="en-US" sz="2000" dirty="0"/>
              <a:t>	             </a:t>
            </a:r>
            <a:r>
              <a:rPr lang="en-US" sz="2000" b="1" dirty="0"/>
              <a:t>……</a:t>
            </a:r>
          </a:p>
          <a:p>
            <a:pPr marL="933450" lvl="1" indent="-533400">
              <a:lnSpc>
                <a:spcPct val="150000"/>
              </a:lnSpc>
              <a:buNone/>
            </a:pPr>
            <a:r>
              <a:rPr lang="en-US" sz="2000" b="1" dirty="0"/>
              <a:t>points</a:t>
            </a:r>
            <a:r>
              <a:rPr lang="en-US" sz="2000" dirty="0"/>
              <a:t>	            </a:t>
            </a:r>
            <a:r>
              <a:rPr lang="en-US" sz="2000" dirty="0" err="1"/>
              <a:t>D</a:t>
            </a:r>
            <a:r>
              <a:rPr lang="en-US" sz="2000" baseline="-25000" dirty="0" err="1"/>
              <a:t>m</a:t>
            </a:r>
            <a:r>
              <a:rPr lang="en-US" sz="2000" baseline="-25000" dirty="0"/>
              <a:t> </a:t>
            </a:r>
            <a:r>
              <a:rPr lang="en-US" sz="2000" dirty="0"/>
              <a:t>=  (V</a:t>
            </a:r>
            <a:r>
              <a:rPr lang="en-US" sz="2000" baseline="-25000" dirty="0"/>
              <a:t>m1</a:t>
            </a:r>
            <a:r>
              <a:rPr lang="en-US" sz="2000" dirty="0"/>
              <a:t>, V</a:t>
            </a:r>
            <a:r>
              <a:rPr lang="en-US" sz="2000" baseline="-25000" dirty="0"/>
              <a:t>m2</a:t>
            </a:r>
            <a:r>
              <a:rPr lang="en-US" sz="2000" dirty="0"/>
              <a:t>, …, </a:t>
            </a:r>
            <a:r>
              <a:rPr lang="en-US" sz="2000" dirty="0" err="1"/>
              <a:t>V</a:t>
            </a:r>
            <a:r>
              <a:rPr lang="en-US" sz="2000" baseline="-25000" dirty="0" err="1"/>
              <a:t>mn</a:t>
            </a:r>
            <a:r>
              <a:rPr lang="en-US" sz="2000" dirty="0"/>
              <a:t>)</a:t>
            </a:r>
          </a:p>
          <a:p>
            <a:pPr marL="933450" lvl="1" indent="-533400">
              <a:buNone/>
            </a:pPr>
            <a:endParaRPr lang="en-US" sz="2400" dirty="0"/>
          </a:p>
        </p:txBody>
      </p:sp>
      <p:sp>
        <p:nvSpPr>
          <p:cNvPr id="5" name="Left Brace 4"/>
          <p:cNvSpPr/>
          <p:nvPr/>
        </p:nvSpPr>
        <p:spPr bwMode="auto">
          <a:xfrm>
            <a:off x="2133600" y="1996751"/>
            <a:ext cx="304800" cy="175260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SG" sz="2400" b="0" i="0" u="none" strike="noStrike" cap="none" normalizeH="0" baseline="0">
              <a:ln>
                <a:noFill/>
              </a:ln>
              <a:solidFill>
                <a:schemeClr val="tx1"/>
              </a:solidFill>
              <a:effectLst/>
              <a:latin typeface="Times" pitchFamily="1" charset="0"/>
            </a:endParaRPr>
          </a:p>
        </p:txBody>
      </p:sp>
      <p:sp>
        <p:nvSpPr>
          <p:cNvPr id="6" name="Left Brace 5"/>
          <p:cNvSpPr/>
          <p:nvPr/>
        </p:nvSpPr>
        <p:spPr bwMode="auto">
          <a:xfrm rot="5400000">
            <a:off x="3771900" y="642929"/>
            <a:ext cx="304800" cy="190500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SG" sz="2400" b="0" i="0" u="none" strike="noStrike" cap="none" normalizeH="0" baseline="0">
              <a:ln>
                <a:noFill/>
              </a:ln>
              <a:solidFill>
                <a:schemeClr val="tx1"/>
              </a:solidFill>
              <a:effectLst/>
              <a:latin typeface="Times" pitchFamily="1" charset="0"/>
            </a:endParaRPr>
          </a:p>
        </p:txBody>
      </p:sp>
      <p:sp>
        <p:nvSpPr>
          <p:cNvPr id="3" name="Rectangle 2"/>
          <p:cNvSpPr/>
          <p:nvPr/>
        </p:nvSpPr>
        <p:spPr>
          <a:xfrm>
            <a:off x="76200" y="4419600"/>
            <a:ext cx="8991599" cy="1630045"/>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a:t>f</a:t>
            </a:r>
            <a:r>
              <a:rPr lang="en-US" sz="2000" baseline="-25000" dirty="0"/>
              <a:t>1   </a:t>
            </a:r>
            <a:r>
              <a:rPr lang="en-US" sz="2000" dirty="0"/>
              <a:t>f</a:t>
            </a:r>
            <a:r>
              <a:rPr lang="en-US" sz="2000" baseline="-25000" dirty="0"/>
              <a:t>2 </a:t>
            </a:r>
            <a:r>
              <a:rPr lang="en-US" sz="2000" dirty="0"/>
              <a:t>,… , </a:t>
            </a:r>
            <a:r>
              <a:rPr lang="en-US" sz="2000" dirty="0" err="1"/>
              <a:t>f</a:t>
            </a:r>
            <a:r>
              <a:rPr lang="en-US" sz="2000" baseline="-25000" dirty="0" err="1"/>
              <a:t>n</a:t>
            </a:r>
            <a:r>
              <a:rPr lang="en-US" sz="2000" baseline="-25000" dirty="0"/>
              <a:t> </a:t>
            </a:r>
            <a:r>
              <a:rPr lang="en-US" sz="2000" dirty="0"/>
              <a:t>could be various demographic features race, gender, income, education level, medical features weight, blood pressure, total cholesterol, LDL (low-density lipoprotein cholesterol), HDL (high-density lipoprotein cholesterol), triglycerides (fats carried in the blood), activity features total steps per day, exercise </a:t>
            </a:r>
            <a:r>
              <a:rPr lang="en-SG" sz="2000" dirty="0"/>
              <a:t>brisk </a:t>
            </a:r>
            <a:r>
              <a:rPr lang="en-US" sz="2000" dirty="0"/>
              <a:t>mins, stand hours, move burning calorie, or environmental features like PM2.5, </a:t>
            </a:r>
            <a:r>
              <a:rPr lang="en-US" sz="2000" dirty="0" err="1"/>
              <a:t>etc</a:t>
            </a:r>
            <a:r>
              <a:rPr lang="en-US" altLang="zh-CN" sz="2000" dirty="0" err="1"/>
              <a:t>.</a:t>
            </a:r>
            <a:endParaRPr lang="en-SG" sz="2000" dirty="0"/>
          </a:p>
        </p:txBody>
      </p:sp>
      <p:sp>
        <p:nvSpPr>
          <p:cNvPr id="7" name="Rectangle 6"/>
          <p:cNvSpPr/>
          <p:nvPr/>
        </p:nvSpPr>
        <p:spPr>
          <a:xfrm>
            <a:off x="5181600" y="1066800"/>
            <a:ext cx="3886199" cy="3139321"/>
          </a:xfrm>
          <a:prstGeom prst="rect">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200" dirty="0"/>
              <a:t>We could use raw data columns as features directly, but it is very important to generate new features (based on domain knowledge, your creativity or preliminary analysis), e.g. ratio of cholesterol/LDL, which is especially important indicators for heart disease detection </a:t>
            </a:r>
            <a:endParaRPr lang="en-SG" sz="2200" dirty="0"/>
          </a:p>
        </p:txBody>
      </p:sp>
      <p:sp>
        <p:nvSpPr>
          <p:cNvPr id="4" name="灯片编号占位符 3"/>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70</a:t>
            </a:fld>
            <a:endParaRPr lang="en-US" dirty="0">
              <a:latin typeface="Calibri" panose="020F0502020204030204" pitchFamily="-107"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7239"/>
            <a:ext cx="9144000" cy="838200"/>
          </a:xfrm>
        </p:spPr>
        <p:txBody>
          <a:bodyPr>
            <a:normAutofit fontScale="90000"/>
          </a:bodyPr>
          <a:lstStyle/>
          <a:p>
            <a:r>
              <a:rPr lang="en-US" sz="3300" b="1" dirty="0"/>
              <a:t>Unsupervised Learning</a:t>
            </a:r>
            <a:br>
              <a:rPr lang="en-US" sz="3300" b="1" dirty="0"/>
            </a:br>
            <a:r>
              <a:rPr lang="en-US" sz="3300" b="1" dirty="0"/>
              <a:t>Purely learn from the unlabeled data</a:t>
            </a:r>
          </a:p>
        </p:txBody>
      </p:sp>
      <p:sp>
        <p:nvSpPr>
          <p:cNvPr id="3" name="Content Placeholder 2"/>
          <p:cNvSpPr>
            <a:spLocks noGrp="1"/>
          </p:cNvSpPr>
          <p:nvPr>
            <p:ph idx="1"/>
          </p:nvPr>
        </p:nvSpPr>
        <p:spPr>
          <a:xfrm>
            <a:off x="0" y="1295400"/>
            <a:ext cx="9144000" cy="5410200"/>
          </a:xfrm>
        </p:spPr>
        <p:txBody>
          <a:bodyPr/>
          <a:lstStyle/>
          <a:p>
            <a:pPr>
              <a:buNone/>
            </a:pPr>
            <a:r>
              <a:rPr lang="en-US" sz="1000" dirty="0"/>
              <a:t> </a:t>
            </a: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 </a:t>
            </a:r>
          </a:p>
          <a:p>
            <a:pPr>
              <a:spcBef>
                <a:spcPts val="600"/>
              </a:spcBef>
              <a:buNone/>
            </a:pPr>
            <a:endParaRPr lang="en-US" sz="2000" dirty="0"/>
          </a:p>
          <a:p>
            <a:pPr>
              <a:spcBef>
                <a:spcPts val="600"/>
              </a:spcBef>
              <a:buNone/>
            </a:pPr>
            <a:r>
              <a:rPr lang="en-US" sz="2000" dirty="0"/>
              <a:t>      We can learn the relationship or structures from data by clustering, e.g. maybe ID1 and ID3 should be in 1 cluster?</a:t>
            </a:r>
            <a:endParaRPr lang="en-SG" sz="2000" dirty="0"/>
          </a:p>
          <a:p>
            <a:pPr>
              <a:buNone/>
            </a:pPr>
            <a:endParaRPr lang="en-US" sz="2000" dirty="0"/>
          </a:p>
        </p:txBody>
      </p:sp>
      <p:graphicFrame>
        <p:nvGraphicFramePr>
          <p:cNvPr id="4" name="Table 3"/>
          <p:cNvGraphicFramePr>
            <a:graphicFrameLocks noGrp="1"/>
          </p:cNvGraphicFramePr>
          <p:nvPr/>
        </p:nvGraphicFramePr>
        <p:xfrm>
          <a:off x="685800" y="1550239"/>
          <a:ext cx="7848600" cy="3859962"/>
        </p:xfrm>
        <a:graphic>
          <a:graphicData uri="http://schemas.openxmlformats.org/drawingml/2006/table">
            <a:tbl>
              <a:tblPr/>
              <a:tblGrid>
                <a:gridCol w="685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11431">
                  <a:extLst>
                    <a:ext uri="{9D8B030D-6E8A-4147-A177-3AD203B41FA5}">
                      <a16:colId xmlns:a16="http://schemas.microsoft.com/office/drawing/2014/main" val="20005"/>
                    </a:ext>
                  </a:extLst>
                </a:gridCol>
                <a:gridCol w="612569">
                  <a:extLst>
                    <a:ext uri="{9D8B030D-6E8A-4147-A177-3AD203B41FA5}">
                      <a16:colId xmlns:a16="http://schemas.microsoft.com/office/drawing/2014/main" val="20006"/>
                    </a:ext>
                  </a:extLst>
                </a:gridCol>
                <a:gridCol w="596877">
                  <a:extLst>
                    <a:ext uri="{9D8B030D-6E8A-4147-A177-3AD203B41FA5}">
                      <a16:colId xmlns:a16="http://schemas.microsoft.com/office/drawing/2014/main" val="20007"/>
                    </a:ext>
                  </a:extLst>
                </a:gridCol>
                <a:gridCol w="700644">
                  <a:extLst>
                    <a:ext uri="{9D8B030D-6E8A-4147-A177-3AD203B41FA5}">
                      <a16:colId xmlns:a16="http://schemas.microsoft.com/office/drawing/2014/main" val="20008"/>
                    </a:ext>
                  </a:extLst>
                </a:gridCol>
                <a:gridCol w="683679">
                  <a:extLst>
                    <a:ext uri="{9D8B030D-6E8A-4147-A177-3AD203B41FA5}">
                      <a16:colId xmlns:a16="http://schemas.microsoft.com/office/drawing/2014/main" val="20009"/>
                    </a:ext>
                  </a:extLst>
                </a:gridCol>
              </a:tblGrid>
              <a:tr h="816338">
                <a:tc>
                  <a:txBody>
                    <a:bodyPr/>
                    <a:lstStyle/>
                    <a:p>
                      <a:pPr algn="ctr" fontAlgn="b">
                        <a:spcAft>
                          <a:spcPts val="600"/>
                        </a:spcAft>
                      </a:pPr>
                      <a:r>
                        <a:rPr lang="en-SG" sz="1600" b="1" i="0" u="none" strike="noStrike" dirty="0">
                          <a:solidFill>
                            <a:srgbClr val="000000"/>
                          </a:solidFill>
                          <a:latin typeface="Calibri" panose="020F0502020204030204"/>
                        </a:rPr>
                        <a:t>id number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Clump Thickness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Uniformity of Cell Size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Uniformity of Cell Shape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Marginal Adhesion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Single Epithelial Cell Size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Bare Nuclei</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Bland Chromatin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Normal Nucleoli </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Aft>
                          <a:spcPts val="600"/>
                        </a:spcAft>
                      </a:pPr>
                      <a:r>
                        <a:rPr lang="en-SG" sz="1600" b="1" i="0" u="none" strike="noStrike" dirty="0">
                          <a:solidFill>
                            <a:srgbClr val="000000"/>
                          </a:solidFill>
                          <a:latin typeface="Calibri" panose="020F0502020204030204"/>
                        </a:rPr>
                        <a:t>Mitoses</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60906">
                <a:tc>
                  <a:txBody>
                    <a:bodyPr/>
                    <a:lstStyle/>
                    <a:p>
                      <a:pPr algn="l" rtl="0" fontAlgn="b">
                        <a:spcAft>
                          <a:spcPts val="600"/>
                        </a:spcAft>
                        <a:buClr>
                          <a:srgbClr val="000000"/>
                        </a:buClr>
                        <a:buSzPts val="1100"/>
                        <a:buFont typeface="Arial" panose="020B0604020202020204"/>
                        <a:buNone/>
                      </a:pPr>
                      <a:r>
                        <a:rPr lang="en-US" sz="1600" b="0" i="0" u="none" strike="noStrike" dirty="0">
                          <a:solidFill>
                            <a:schemeClr val="tx1"/>
                          </a:solidFill>
                          <a:latin typeface="Arial" panose="020B0604020202020204"/>
                        </a:rPr>
                        <a:t>ID1</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5</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0906">
                <a:tc>
                  <a:txBody>
                    <a:bodyPr/>
                    <a:lstStyle/>
                    <a:p>
                      <a:pPr algn="l" rtl="0" fontAlgn="b">
                        <a:spcAft>
                          <a:spcPts val="600"/>
                        </a:spcAft>
                        <a:buClr>
                          <a:srgbClr val="000000"/>
                        </a:buClr>
                        <a:buSzPts val="1100"/>
                        <a:buFont typeface="Arial" panose="020B0604020202020204"/>
                        <a:buNone/>
                      </a:pPr>
                      <a:r>
                        <a:rPr lang="en-US" sz="1600" b="0" i="0" u="none" strike="noStrike" dirty="0">
                          <a:solidFill>
                            <a:schemeClr val="tx1"/>
                          </a:solidFill>
                          <a:latin typeface="Arial" panose="020B0604020202020204"/>
                        </a:rPr>
                        <a:t>ID2</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5</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4</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4</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5</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7</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60906">
                <a:tc>
                  <a:txBody>
                    <a:bodyPr/>
                    <a:lstStyle/>
                    <a:p>
                      <a:pPr algn="l" rtl="0" fontAlgn="b">
                        <a:spcAft>
                          <a:spcPts val="600"/>
                        </a:spcAft>
                        <a:buClr>
                          <a:srgbClr val="000000"/>
                        </a:buClr>
                        <a:buSzPts val="1100"/>
                        <a:buFont typeface="Arial" panose="020B0604020202020204"/>
                        <a:buNone/>
                      </a:pPr>
                      <a:r>
                        <a:rPr lang="en-US" sz="1600" b="0" i="0" u="none" strike="noStrike" dirty="0">
                          <a:solidFill>
                            <a:schemeClr val="tx1"/>
                          </a:solidFill>
                          <a:latin typeface="Arial" panose="020B0604020202020204"/>
                        </a:rPr>
                        <a:t>ID3</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2</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3</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60906">
                <a:tc>
                  <a:txBody>
                    <a:bodyPr/>
                    <a:lstStyle/>
                    <a:p>
                      <a:pPr algn="l" rtl="0" fontAlgn="b">
                        <a:spcAft>
                          <a:spcPts val="600"/>
                        </a:spcAft>
                        <a:buClr>
                          <a:srgbClr val="000000"/>
                        </a:buClr>
                        <a:buSzPts val="1100"/>
                        <a:buFont typeface="Arial" panose="020B0604020202020204"/>
                        <a:buNone/>
                      </a:pPr>
                      <a:r>
                        <a:rPr lang="en-US" sz="1600" b="0" i="0" u="none" strike="noStrike" dirty="0">
                          <a:solidFill>
                            <a:schemeClr val="tx1"/>
                          </a:solidFill>
                          <a:latin typeface="Arial" panose="020B0604020202020204"/>
                        </a:rPr>
                        <a:t>ID4</a:t>
                      </a:r>
                      <a:endParaRPr lang="en-SG" sz="1600" b="0" i="0" u="none" strike="noStrike" dirty="0">
                        <a:solidFill>
                          <a:schemeClr val="tx1"/>
                        </a:solidFill>
                        <a:latin typeface="Arial" panose="020B0604020202020204"/>
                      </a:endParaRPr>
                    </a:p>
                  </a:txBody>
                  <a:tcPr marL="152683"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8</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8</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a:solidFill>
                            <a:srgbClr val="000000"/>
                          </a:solidFill>
                          <a:latin typeface="Calibri" panose="020F0502020204030204"/>
                        </a:rPr>
                        <a:t>7</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10</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9</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7</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Aft>
                          <a:spcPts val="600"/>
                        </a:spcAft>
                      </a:pPr>
                      <a:r>
                        <a:rPr lang="en-SG" sz="1600" b="0" i="0" u="none" strike="noStrike" dirty="0">
                          <a:solidFill>
                            <a:srgbClr val="000000"/>
                          </a:solidFill>
                          <a:latin typeface="Calibri" panose="020F0502020204030204"/>
                        </a:rPr>
                        <a:t>1</a:t>
                      </a:r>
                    </a:p>
                  </a:txBody>
                  <a:tcPr marL="4241" marR="4241" marT="42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71</a:t>
            </a:fld>
            <a:endParaRPr lang="en-US" dirty="0">
              <a:latin typeface="Calibri" panose="020F0502020204030204" pitchFamily="-107"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0"/>
            <a:ext cx="7772400" cy="1143000"/>
          </a:xfrm>
        </p:spPr>
        <p:txBody>
          <a:bodyPr/>
          <a:lstStyle/>
          <a:p>
            <a:r>
              <a:rPr lang="en-US" b="1" dirty="0"/>
              <a:t>Clustering Definition</a:t>
            </a:r>
          </a:p>
        </p:txBody>
      </p:sp>
      <p:sp>
        <p:nvSpPr>
          <p:cNvPr id="33795" name="Rectangle 3"/>
          <p:cNvSpPr>
            <a:spLocks noGrp="1" noChangeArrowheads="1"/>
          </p:cNvSpPr>
          <p:nvPr>
            <p:ph idx="1"/>
          </p:nvPr>
        </p:nvSpPr>
        <p:spPr>
          <a:xfrm>
            <a:off x="762000" y="1143000"/>
            <a:ext cx="7772400" cy="5410200"/>
          </a:xfrm>
        </p:spPr>
        <p:txBody>
          <a:bodyPr>
            <a:normAutofit fontScale="92500" lnSpcReduction="10000"/>
          </a:bodyPr>
          <a:lstStyle/>
          <a:p>
            <a:pPr marL="342900" indent="-342900">
              <a:lnSpc>
                <a:spcPct val="110000"/>
              </a:lnSpc>
            </a:pPr>
            <a:r>
              <a:rPr lang="en-US" dirty="0"/>
              <a:t>Given a set of data points, each having a set of attributes, and a similarity measure among them, find clusters such that</a:t>
            </a:r>
          </a:p>
          <a:p>
            <a:pPr marL="742950" lvl="1" indent="-285750">
              <a:lnSpc>
                <a:spcPct val="110000"/>
              </a:lnSpc>
            </a:pPr>
            <a:r>
              <a:rPr lang="en-US" dirty="0"/>
              <a:t>Data points in one cluster are more similar to one another.</a:t>
            </a:r>
          </a:p>
          <a:p>
            <a:pPr marL="742950" lvl="1" indent="-285750">
              <a:lnSpc>
                <a:spcPct val="110000"/>
              </a:lnSpc>
            </a:pPr>
            <a:r>
              <a:rPr lang="en-US" dirty="0"/>
              <a:t>Data points in separate clusters are less similar to one another.</a:t>
            </a:r>
          </a:p>
          <a:p>
            <a:pPr marL="342900" indent="-342900">
              <a:lnSpc>
                <a:spcPct val="110000"/>
              </a:lnSpc>
            </a:pPr>
            <a:r>
              <a:rPr lang="en-US" dirty="0"/>
              <a:t>Similarity Measures:</a:t>
            </a:r>
          </a:p>
          <a:p>
            <a:pPr marL="742950" lvl="1" indent="-285750">
              <a:lnSpc>
                <a:spcPct val="110000"/>
              </a:lnSpc>
            </a:pPr>
            <a:r>
              <a:rPr lang="en-US" dirty="0"/>
              <a:t>Euclidean </a:t>
            </a:r>
            <a:r>
              <a:rPr lang="en-US" altLang="zh-CN" dirty="0"/>
              <a:t>d</a:t>
            </a:r>
            <a:r>
              <a:rPr lang="en-US" dirty="0"/>
              <a:t>istance</a:t>
            </a:r>
            <a:r>
              <a:rPr lang="en-US" altLang="zh-CN" dirty="0"/>
              <a:t>/cosine similarity</a:t>
            </a:r>
            <a:r>
              <a:rPr lang="en-US" dirty="0"/>
              <a:t> if attributes are continuous.</a:t>
            </a:r>
          </a:p>
          <a:p>
            <a:pPr marL="742950" lvl="1" indent="-285750">
              <a:lnSpc>
                <a:spcPct val="110000"/>
              </a:lnSpc>
            </a:pPr>
            <a:r>
              <a:rPr lang="en-US" dirty="0"/>
              <a:t>Other Problem-specific Measures.</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72</a:t>
            </a:fld>
            <a:endParaRPr lang="en-US" dirty="0">
              <a:latin typeface="Calibri" panose="020F0502020204030204" pitchFamily="-107"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381000"/>
            <a:ext cx="7772400" cy="685800"/>
          </a:xfrm>
        </p:spPr>
        <p:txBody>
          <a:bodyPr>
            <a:normAutofit fontScale="90000"/>
          </a:bodyPr>
          <a:lstStyle/>
          <a:p>
            <a:r>
              <a:rPr lang="en-US" b="1" dirty="0"/>
              <a:t>Clustering: Application 1</a:t>
            </a:r>
          </a:p>
        </p:txBody>
      </p:sp>
      <p:sp>
        <p:nvSpPr>
          <p:cNvPr id="35843" name="Rectangle 3"/>
          <p:cNvSpPr>
            <a:spLocks noGrp="1" noChangeArrowheads="1"/>
          </p:cNvSpPr>
          <p:nvPr>
            <p:ph idx="1"/>
          </p:nvPr>
        </p:nvSpPr>
        <p:spPr>
          <a:xfrm>
            <a:off x="457200" y="1219200"/>
            <a:ext cx="8178800" cy="5486400"/>
          </a:xfrm>
        </p:spPr>
        <p:txBody>
          <a:bodyPr>
            <a:normAutofit/>
          </a:bodyPr>
          <a:lstStyle/>
          <a:p>
            <a:pPr marL="342900" indent="-342900"/>
            <a:r>
              <a:rPr lang="en-US" dirty="0"/>
              <a:t>Market Segmentation:</a:t>
            </a:r>
          </a:p>
          <a:p>
            <a:pPr marL="742950" lvl="1" indent="-285750"/>
            <a:r>
              <a:rPr lang="en-US" dirty="0"/>
              <a:t>Goal: subdivide a market into distinct subsets of customers where any subset may conceivably be selected as a market target to be reached.</a:t>
            </a:r>
          </a:p>
          <a:p>
            <a:pPr marL="742950" lvl="1" indent="-285750"/>
            <a:r>
              <a:rPr lang="en-US" dirty="0"/>
              <a:t>Approach: </a:t>
            </a:r>
          </a:p>
          <a:p>
            <a:pPr marL="1143000" lvl="2" indent="-228600"/>
            <a:r>
              <a:rPr lang="en-US" dirty="0"/>
              <a:t>Collect different attributes of customers based on their geographical and lifestyle related information.</a:t>
            </a:r>
          </a:p>
          <a:p>
            <a:pPr marL="1143000" lvl="2" indent="-228600"/>
            <a:r>
              <a:rPr lang="en-US" dirty="0"/>
              <a:t>Find clusters of similar customers.</a:t>
            </a:r>
          </a:p>
          <a:p>
            <a:pPr marL="1143000" lvl="2" indent="-228600"/>
            <a:r>
              <a:rPr lang="en-US" dirty="0"/>
              <a:t>Measure the clustering quality by observing buying patterns of customers in same cluster vs. those from different clusters. </a:t>
            </a:r>
          </a:p>
          <a:p>
            <a:pPr lvl="1" indent="-228600"/>
            <a:r>
              <a:rPr lang="en-US" dirty="0"/>
              <a:t>Could be turned into classification  </a:t>
            </a:r>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73</a:t>
            </a:fld>
            <a:endParaRPr lang="en-US" dirty="0">
              <a:latin typeface="Calibri" panose="020F0502020204030204" pitchFamily="-107"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09600" y="304800"/>
            <a:ext cx="7772400" cy="838200"/>
          </a:xfrm>
        </p:spPr>
        <p:txBody>
          <a:bodyPr/>
          <a:lstStyle/>
          <a:p>
            <a:r>
              <a:rPr lang="en-US" b="1"/>
              <a:t>Clustering: Application 2</a:t>
            </a:r>
          </a:p>
        </p:txBody>
      </p:sp>
      <p:sp>
        <p:nvSpPr>
          <p:cNvPr id="36867" name="Rectangle 3"/>
          <p:cNvSpPr>
            <a:spLocks noGrp="1" noChangeArrowheads="1"/>
          </p:cNvSpPr>
          <p:nvPr>
            <p:ph idx="1"/>
          </p:nvPr>
        </p:nvSpPr>
        <p:spPr>
          <a:xfrm>
            <a:off x="457200" y="1371600"/>
            <a:ext cx="8534400" cy="5257800"/>
          </a:xfrm>
        </p:spPr>
        <p:txBody>
          <a:bodyPr>
            <a:normAutofit lnSpcReduction="10000"/>
          </a:bodyPr>
          <a:lstStyle/>
          <a:p>
            <a:pPr marL="342900" indent="-342900"/>
            <a:r>
              <a:rPr lang="en-US" dirty="0"/>
              <a:t>Document Clustering:</a:t>
            </a:r>
          </a:p>
          <a:p>
            <a:pPr marL="742950" lvl="1" indent="-285750"/>
            <a:r>
              <a:rPr lang="en-US" dirty="0"/>
              <a:t>Goal: To find groups of documents that are similar to each other based on the important terms appearing in them.</a:t>
            </a:r>
          </a:p>
          <a:p>
            <a:pPr marL="742950" lvl="1" indent="-285750"/>
            <a:r>
              <a:rPr lang="en-US" dirty="0"/>
              <a:t>Approach: To identify frequently occurring terms in each document. Form a similarity measure based on the frequencies of different terms. Use classic clustering </a:t>
            </a:r>
            <a:r>
              <a:rPr lang="en-US" dirty="0" err="1"/>
              <a:t>algo</a:t>
            </a:r>
            <a:r>
              <a:rPr lang="en-US" dirty="0"/>
              <a:t> or topic modeling to perform clustering. Can describe clusters using keywords</a:t>
            </a:r>
          </a:p>
          <a:p>
            <a:pPr marL="742950" lvl="1" indent="-285750"/>
            <a:r>
              <a:rPr lang="en-US" dirty="0"/>
              <a:t>Gain: Information Retrieval can utilize the clusters to relate a new document or search term to clustered documents.</a:t>
            </a:r>
            <a:endParaRPr lang="en-US" sz="3200" dirty="0"/>
          </a:p>
        </p:txBody>
      </p:sp>
      <p:sp>
        <p:nvSpPr>
          <p:cNvPr id="3" name="灯片编号占位符 2"/>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74</a:t>
            </a:fld>
            <a:endParaRPr lang="en-US" dirty="0">
              <a:latin typeface="Calibri" panose="020F0502020204030204" pitchFamily="-107"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4800" b="1" dirty="0"/>
              <a:t>Outline</a:t>
            </a:r>
          </a:p>
        </p:txBody>
      </p:sp>
      <p:sp>
        <p:nvSpPr>
          <p:cNvPr id="3075" name="Rectangle 3"/>
          <p:cNvSpPr>
            <a:spLocks noGrp="1" noChangeArrowheads="1"/>
          </p:cNvSpPr>
          <p:nvPr>
            <p:ph idx="1"/>
          </p:nvPr>
        </p:nvSpPr>
        <p:spPr>
          <a:xfrm>
            <a:off x="457200" y="1524000"/>
            <a:ext cx="8229600" cy="4953000"/>
          </a:xfrm>
        </p:spPr>
        <p:txBody>
          <a:bodyPr>
            <a:normAutofit/>
          </a:bodyPr>
          <a:lstStyle/>
          <a:p>
            <a:pPr>
              <a:lnSpc>
                <a:spcPct val="150000"/>
              </a:lnSpc>
            </a:pPr>
            <a:r>
              <a:rPr lang="en-US" sz="4000" dirty="0"/>
              <a:t>Course Introduction </a:t>
            </a:r>
          </a:p>
          <a:p>
            <a:pPr>
              <a:lnSpc>
                <a:spcPct val="150000"/>
              </a:lnSpc>
            </a:pPr>
            <a:r>
              <a:rPr lang="en-US" sz="4000" dirty="0"/>
              <a:t>Definitions of Machine Learning</a:t>
            </a:r>
          </a:p>
          <a:p>
            <a:pPr>
              <a:lnSpc>
                <a:spcPct val="150000"/>
              </a:lnSpc>
            </a:pPr>
            <a:r>
              <a:rPr lang="en-US" sz="4000" dirty="0"/>
              <a:t>Basics of Linear Algebra</a:t>
            </a:r>
          </a:p>
          <a:p>
            <a:pPr>
              <a:lnSpc>
                <a:spcPct val="150000"/>
              </a:lnSpc>
            </a:pPr>
            <a:r>
              <a:rPr lang="en-US" sz="4000" dirty="0">
                <a:sym typeface="+mn-ea"/>
              </a:rPr>
              <a:t>Basics of Probability</a:t>
            </a:r>
            <a:endParaRPr lang="en-US" sz="4000" dirty="0"/>
          </a:p>
          <a:p>
            <a:pPr>
              <a:lnSpc>
                <a:spcPct val="150000"/>
              </a:lnSpc>
            </a:pPr>
            <a:endParaRPr lang="en-US" sz="4000" dirty="0"/>
          </a:p>
        </p:txBody>
      </p:sp>
      <p:sp>
        <p:nvSpPr>
          <p:cNvPr id="4" name="Slide Number Placeholder 3"/>
          <p:cNvSpPr>
            <a:spLocks noGrp="1"/>
          </p:cNvSpPr>
          <p:nvPr>
            <p:ph type="sldNum" sz="quarter" idx="12"/>
          </p:nvPr>
        </p:nvSpPr>
        <p:spPr/>
        <p:txBody>
          <a:bodyPr/>
          <a:lstStyle/>
          <a:p>
            <a:fld id="{1F41DDF0-7370-4C86-ACF4-64D2C7764D80}" type="slidenum">
              <a:rPr lang="en-SG" smtClean="0"/>
              <a:t>75</a:t>
            </a:fld>
            <a:endParaRPr lang="en-SG"/>
          </a:p>
        </p:txBody>
      </p:sp>
      <p:sp>
        <p:nvSpPr>
          <p:cNvPr id="6" name="Left Arrow 4"/>
          <p:cNvSpPr/>
          <p:nvPr/>
        </p:nvSpPr>
        <p:spPr>
          <a:xfrm>
            <a:off x="6019800" y="4039669"/>
            <a:ext cx="1600200" cy="3810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76</a:t>
            </a:fld>
            <a:endParaRPr lang="en-US" dirty="0">
              <a:latin typeface="Calibri" panose="020F0502020204030204" pitchFamily="-107" charset="0"/>
            </a:endParaRPr>
          </a:p>
        </p:txBody>
      </p:sp>
      <p:pic>
        <p:nvPicPr>
          <p:cNvPr id="7" name="图片 6" descr="微信截图_20220226173852"/>
          <p:cNvPicPr>
            <a:picLocks noChangeAspect="1"/>
          </p:cNvPicPr>
          <p:nvPr/>
        </p:nvPicPr>
        <p:blipFill>
          <a:blip r:embed="rId2"/>
          <a:stretch>
            <a:fillRect/>
          </a:stretch>
        </p:blipFill>
        <p:spPr>
          <a:xfrm>
            <a:off x="452120" y="923925"/>
            <a:ext cx="8239125" cy="5010150"/>
          </a:xfrm>
          <a:prstGeom prst="rect">
            <a:avLst/>
          </a:prstGeom>
        </p:spPr>
      </p:pic>
      <p:sp>
        <p:nvSpPr>
          <p:cNvPr id="8" name="文本框 7"/>
          <p:cNvSpPr txBox="1"/>
          <p:nvPr/>
        </p:nvSpPr>
        <p:spPr>
          <a:xfrm>
            <a:off x="917575" y="332740"/>
            <a:ext cx="1549400" cy="706755"/>
          </a:xfrm>
          <a:prstGeom prst="rect">
            <a:avLst/>
          </a:prstGeom>
          <a:noFill/>
        </p:spPr>
        <p:txBody>
          <a:bodyPr wrap="none" rtlCol="0">
            <a:spAutoFit/>
          </a:bodyPr>
          <a:lstStyle/>
          <a:p>
            <a:r>
              <a:rPr lang="en-US" altLang="zh-CN" sz="4000" b="1">
                <a:latin typeface="+mn-lt"/>
                <a:cs typeface="+mn-lt"/>
              </a:rPr>
              <a:t>Vector</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77</a:t>
            </a:fld>
            <a:endParaRPr lang="en-US" dirty="0">
              <a:latin typeface="Calibri" panose="020F0502020204030204" pitchFamily="-107" charset="0"/>
            </a:endParaRPr>
          </a:p>
        </p:txBody>
      </p:sp>
      <p:sp>
        <p:nvSpPr>
          <p:cNvPr id="8" name="文本框 7"/>
          <p:cNvSpPr txBox="1"/>
          <p:nvPr/>
        </p:nvSpPr>
        <p:spPr>
          <a:xfrm>
            <a:off x="917575" y="332740"/>
            <a:ext cx="3020695" cy="706755"/>
          </a:xfrm>
          <a:prstGeom prst="rect">
            <a:avLst/>
          </a:prstGeom>
          <a:noFill/>
        </p:spPr>
        <p:txBody>
          <a:bodyPr wrap="none" rtlCol="0">
            <a:spAutoFit/>
          </a:bodyPr>
          <a:lstStyle/>
          <a:p>
            <a:r>
              <a:rPr lang="en-US" altLang="zh-CN" sz="4000" b="1">
                <a:latin typeface="+mn-lt"/>
                <a:cs typeface="+mn-lt"/>
              </a:rPr>
              <a:t>Transposition</a:t>
            </a:r>
          </a:p>
        </p:txBody>
      </p:sp>
      <p:pic>
        <p:nvPicPr>
          <p:cNvPr id="3" name="图片 2" descr="微信截图_20220226173953"/>
          <p:cNvPicPr>
            <a:picLocks noChangeAspect="1"/>
          </p:cNvPicPr>
          <p:nvPr/>
        </p:nvPicPr>
        <p:blipFill>
          <a:blip r:embed="rId2"/>
          <a:stretch>
            <a:fillRect/>
          </a:stretch>
        </p:blipFill>
        <p:spPr>
          <a:xfrm>
            <a:off x="104775" y="1190625"/>
            <a:ext cx="8934450" cy="44767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78</a:t>
            </a:fld>
            <a:endParaRPr lang="en-US" dirty="0">
              <a:latin typeface="Calibri" panose="020F0502020204030204" pitchFamily="-107" charset="0"/>
            </a:endParaRPr>
          </a:p>
        </p:txBody>
      </p:sp>
      <p:sp>
        <p:nvSpPr>
          <p:cNvPr id="8" name="文本框 7"/>
          <p:cNvSpPr txBox="1"/>
          <p:nvPr/>
        </p:nvSpPr>
        <p:spPr>
          <a:xfrm>
            <a:off x="917575" y="332740"/>
            <a:ext cx="7078345" cy="706755"/>
          </a:xfrm>
          <a:prstGeom prst="rect">
            <a:avLst/>
          </a:prstGeom>
          <a:noFill/>
        </p:spPr>
        <p:txBody>
          <a:bodyPr wrap="none" rtlCol="0">
            <a:spAutoFit/>
          </a:bodyPr>
          <a:lstStyle/>
          <a:p>
            <a:r>
              <a:rPr lang="en-US" altLang="zh-CN" sz="4000" b="1">
                <a:latin typeface="+mn-lt"/>
                <a:cs typeface="+mn-lt"/>
              </a:rPr>
              <a:t>Inner Product and Outer Product</a:t>
            </a:r>
          </a:p>
        </p:txBody>
      </p:sp>
      <p:pic>
        <p:nvPicPr>
          <p:cNvPr id="2" name="图片 1" descr="微信截图_20220226180059"/>
          <p:cNvPicPr>
            <a:picLocks noChangeAspect="1"/>
          </p:cNvPicPr>
          <p:nvPr/>
        </p:nvPicPr>
        <p:blipFill>
          <a:blip r:embed="rId2"/>
          <a:stretch>
            <a:fillRect/>
          </a:stretch>
        </p:blipFill>
        <p:spPr>
          <a:xfrm>
            <a:off x="457200" y="1355725"/>
            <a:ext cx="8181975" cy="47434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79</a:t>
            </a:fld>
            <a:endParaRPr lang="en-US" dirty="0">
              <a:latin typeface="Calibri" panose="020F0502020204030204" pitchFamily="-107" charset="0"/>
            </a:endParaRPr>
          </a:p>
        </p:txBody>
      </p:sp>
      <p:sp>
        <p:nvSpPr>
          <p:cNvPr id="8" name="文本框 7"/>
          <p:cNvSpPr txBox="1"/>
          <p:nvPr/>
        </p:nvSpPr>
        <p:spPr>
          <a:xfrm>
            <a:off x="648335" y="338455"/>
            <a:ext cx="1586865" cy="706755"/>
          </a:xfrm>
          <a:prstGeom prst="rect">
            <a:avLst/>
          </a:prstGeom>
          <a:noFill/>
        </p:spPr>
        <p:txBody>
          <a:bodyPr wrap="none" rtlCol="0">
            <a:spAutoFit/>
          </a:bodyPr>
          <a:lstStyle/>
          <a:p>
            <a:r>
              <a:rPr lang="en-US" altLang="zh-CN" sz="4000" b="1">
                <a:latin typeface="+mn-lt"/>
                <a:cs typeface="+mn-lt"/>
              </a:rPr>
              <a:t>Matrix</a:t>
            </a:r>
          </a:p>
        </p:txBody>
      </p:sp>
      <p:pic>
        <p:nvPicPr>
          <p:cNvPr id="3" name="图片 2" descr="微信截图_20220226180157"/>
          <p:cNvPicPr>
            <a:picLocks noChangeAspect="1"/>
          </p:cNvPicPr>
          <p:nvPr/>
        </p:nvPicPr>
        <p:blipFill>
          <a:blip r:embed="rId2"/>
          <a:stretch>
            <a:fillRect/>
          </a:stretch>
        </p:blipFill>
        <p:spPr>
          <a:xfrm>
            <a:off x="66675" y="1328420"/>
            <a:ext cx="9010650" cy="42005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914400"/>
          </a:xfrm>
        </p:spPr>
        <p:txBody>
          <a:bodyPr>
            <a:normAutofit fontScale="90000"/>
          </a:bodyPr>
          <a:lstStyle/>
          <a:p>
            <a:r>
              <a:rPr lang="en-US" b="1" dirty="0"/>
              <a:t>Plan for ML </a:t>
            </a:r>
            <a:br>
              <a:rPr lang="en-US" b="1" dirty="0"/>
            </a:br>
            <a:r>
              <a:rPr lang="en-US" sz="3100" b="1" dirty="0"/>
              <a:t>(subject to minor changes)</a:t>
            </a:r>
            <a:endParaRPr lang="en-SG" b="1" dirty="0"/>
          </a:p>
        </p:txBody>
      </p:sp>
      <p:sp>
        <p:nvSpPr>
          <p:cNvPr id="3" name="Content Placeholder 2"/>
          <p:cNvSpPr>
            <a:spLocks noGrp="1"/>
          </p:cNvSpPr>
          <p:nvPr>
            <p:ph idx="1"/>
          </p:nvPr>
        </p:nvSpPr>
        <p:spPr>
          <a:xfrm>
            <a:off x="304800" y="1219200"/>
            <a:ext cx="8915400" cy="5715000"/>
          </a:xfrm>
        </p:spPr>
        <p:txBody>
          <a:bodyPr>
            <a:normAutofit/>
          </a:bodyPr>
          <a:lstStyle/>
          <a:p>
            <a:r>
              <a:rPr lang="en-US" dirty="0"/>
              <a:t>16 Lectures </a:t>
            </a:r>
          </a:p>
          <a:p>
            <a:pPr lvl="1"/>
            <a:r>
              <a:rPr lang="en-US" dirty="0"/>
              <a:t>Overall Introduction (1 Lecture)</a:t>
            </a:r>
          </a:p>
          <a:p>
            <a:pPr lvl="1"/>
            <a:r>
              <a:rPr lang="en-US" dirty="0"/>
              <a:t>Data and Data Exploration (3 Lectures)</a:t>
            </a:r>
          </a:p>
          <a:p>
            <a:pPr lvl="1"/>
            <a:r>
              <a:rPr lang="en-US" dirty="0"/>
              <a:t>Supervised Learning  (6 </a:t>
            </a:r>
            <a:r>
              <a:rPr lang="en-US" dirty="0">
                <a:sym typeface="+mn-ea"/>
              </a:rPr>
              <a:t>L</a:t>
            </a:r>
            <a:r>
              <a:rPr lang="en-US" dirty="0"/>
              <a:t>ectures)</a:t>
            </a:r>
          </a:p>
          <a:p>
            <a:pPr lvl="1"/>
            <a:r>
              <a:rPr lang="en-US" dirty="0"/>
              <a:t>Ensemble Learning (2 </a:t>
            </a:r>
            <a:r>
              <a:rPr lang="en-US" dirty="0">
                <a:sym typeface="+mn-ea"/>
              </a:rPr>
              <a:t>L</a:t>
            </a:r>
            <a:r>
              <a:rPr lang="en-US" dirty="0"/>
              <a:t>ecture</a:t>
            </a:r>
            <a:r>
              <a:rPr lang="en-US" altLang="zh-CN" dirty="0"/>
              <a:t>s</a:t>
            </a:r>
            <a:r>
              <a:rPr lang="en-US" dirty="0"/>
              <a:t>)</a:t>
            </a:r>
          </a:p>
          <a:p>
            <a:pPr lvl="1"/>
            <a:r>
              <a:rPr lang="en-US" dirty="0"/>
              <a:t>Unsupervised learning (3 </a:t>
            </a:r>
            <a:r>
              <a:rPr lang="en-US" dirty="0">
                <a:sym typeface="+mn-ea"/>
              </a:rPr>
              <a:t>L</a:t>
            </a:r>
            <a:r>
              <a:rPr lang="en-US" dirty="0"/>
              <a:t>ectures)</a:t>
            </a:r>
          </a:p>
          <a:p>
            <a:pPr lvl="1"/>
            <a:r>
              <a:rPr lang="en-US" dirty="0"/>
              <a:t>Deep Learning (1 </a:t>
            </a:r>
            <a:r>
              <a:rPr lang="en-US" dirty="0">
                <a:sym typeface="+mn-ea"/>
              </a:rPr>
              <a:t>L</a:t>
            </a:r>
            <a:r>
              <a:rPr lang="en-US" dirty="0"/>
              <a:t>ectures)</a:t>
            </a:r>
          </a:p>
          <a:p>
            <a:r>
              <a:rPr lang="en-GB" u="sng" dirty="0"/>
              <a:t>Course project </a:t>
            </a:r>
            <a:r>
              <a:rPr lang="en-SG" u="sng" dirty="0"/>
              <a:t>presentation </a:t>
            </a:r>
            <a:r>
              <a:rPr lang="en-SG" dirty="0"/>
              <a:t>(Week 1</a:t>
            </a:r>
            <a:r>
              <a:rPr lang="en-US" altLang="en-SG" dirty="0"/>
              <a:t>2</a:t>
            </a:r>
            <a:r>
              <a:rPr lang="en-SG" dirty="0"/>
              <a:t>)</a:t>
            </a:r>
          </a:p>
          <a:p>
            <a:r>
              <a:rPr lang="en-SG" u="sng" dirty="0"/>
              <a:t>Final exam </a:t>
            </a:r>
            <a:r>
              <a:rPr lang="en-SG" dirty="0"/>
              <a:t>(Week </a:t>
            </a:r>
            <a:r>
              <a:rPr lang="en-US" altLang="en-SG" dirty="0"/>
              <a:t>18-19</a:t>
            </a:r>
            <a:r>
              <a:rPr lang="en-SG" dirty="0"/>
              <a:t>)</a:t>
            </a:r>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a:t>
            </a:fld>
            <a:endParaRPr lang="en-US" dirty="0">
              <a:latin typeface="Calibri" panose="020F0502020204030204" pitchFamily="-107"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80</a:t>
            </a:fld>
            <a:endParaRPr lang="en-US" dirty="0">
              <a:latin typeface="Calibri" panose="020F0502020204030204" pitchFamily="-107" charset="0"/>
            </a:endParaRPr>
          </a:p>
        </p:txBody>
      </p:sp>
      <p:sp>
        <p:nvSpPr>
          <p:cNvPr id="8" name="文本框 7"/>
          <p:cNvSpPr txBox="1"/>
          <p:nvPr/>
        </p:nvSpPr>
        <p:spPr>
          <a:xfrm>
            <a:off x="457200" y="151130"/>
            <a:ext cx="4160520" cy="706755"/>
          </a:xfrm>
          <a:prstGeom prst="rect">
            <a:avLst/>
          </a:prstGeom>
          <a:noFill/>
        </p:spPr>
        <p:txBody>
          <a:bodyPr wrap="none" rtlCol="0">
            <a:spAutoFit/>
          </a:bodyPr>
          <a:lstStyle/>
          <a:p>
            <a:r>
              <a:rPr lang="en-US" altLang="zh-CN" sz="4000" b="1">
                <a:latin typeface="+mn-lt"/>
                <a:cs typeface="+mn-lt"/>
              </a:rPr>
              <a:t>Transpose a matrix</a:t>
            </a:r>
          </a:p>
        </p:txBody>
      </p:sp>
      <p:pic>
        <p:nvPicPr>
          <p:cNvPr id="2" name="图片 1" descr="微信截图_20220226180321"/>
          <p:cNvPicPr>
            <a:picLocks noChangeAspect="1"/>
          </p:cNvPicPr>
          <p:nvPr/>
        </p:nvPicPr>
        <p:blipFill>
          <a:blip r:embed="rId2"/>
          <a:stretch>
            <a:fillRect/>
          </a:stretch>
        </p:blipFill>
        <p:spPr>
          <a:xfrm>
            <a:off x="552450" y="857885"/>
            <a:ext cx="7770495" cy="55048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81</a:t>
            </a:fld>
            <a:endParaRPr lang="en-US" dirty="0">
              <a:latin typeface="Calibri" panose="020F0502020204030204" pitchFamily="-107" charset="0"/>
            </a:endParaRPr>
          </a:p>
        </p:txBody>
      </p:sp>
      <p:sp>
        <p:nvSpPr>
          <p:cNvPr id="8" name="文本框 7"/>
          <p:cNvSpPr txBox="1"/>
          <p:nvPr/>
        </p:nvSpPr>
        <p:spPr>
          <a:xfrm>
            <a:off x="457200" y="151130"/>
            <a:ext cx="3467735" cy="706755"/>
          </a:xfrm>
          <a:prstGeom prst="rect">
            <a:avLst/>
          </a:prstGeom>
          <a:noFill/>
        </p:spPr>
        <p:txBody>
          <a:bodyPr wrap="none" rtlCol="0">
            <a:spAutoFit/>
          </a:bodyPr>
          <a:lstStyle/>
          <a:p>
            <a:r>
              <a:rPr lang="en-US" altLang="zh-CN" sz="4000" b="1">
                <a:latin typeface="+mn-lt"/>
                <a:cs typeface="+mn-lt"/>
              </a:rPr>
              <a:t>Matrix addition</a:t>
            </a:r>
          </a:p>
        </p:txBody>
      </p:sp>
      <p:pic>
        <p:nvPicPr>
          <p:cNvPr id="3" name="图片 2" descr="微信截图_20220226180425"/>
          <p:cNvPicPr>
            <a:picLocks noChangeAspect="1"/>
          </p:cNvPicPr>
          <p:nvPr/>
        </p:nvPicPr>
        <p:blipFill>
          <a:blip r:embed="rId2"/>
          <a:stretch>
            <a:fillRect/>
          </a:stretch>
        </p:blipFill>
        <p:spPr>
          <a:xfrm>
            <a:off x="230505" y="1841500"/>
            <a:ext cx="8682990" cy="293751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微信截图_20220227210519"/>
          <p:cNvPicPr>
            <a:picLocks noChangeAspect="1"/>
          </p:cNvPicPr>
          <p:nvPr/>
        </p:nvPicPr>
        <p:blipFill>
          <a:blip r:embed="rId2"/>
          <a:stretch>
            <a:fillRect/>
          </a:stretch>
        </p:blipFill>
        <p:spPr>
          <a:xfrm>
            <a:off x="866775" y="871220"/>
            <a:ext cx="7410450" cy="5114925"/>
          </a:xfrm>
          <a:prstGeom prst="rect">
            <a:avLst/>
          </a:prstGeom>
        </p:spPr>
      </p:pic>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82</a:t>
            </a:fld>
            <a:endParaRPr lang="en-US" dirty="0">
              <a:latin typeface="Calibri" panose="020F0502020204030204" pitchFamily="-107" charset="0"/>
            </a:endParaRPr>
          </a:p>
        </p:txBody>
      </p:sp>
      <p:sp>
        <p:nvSpPr>
          <p:cNvPr id="8" name="文本框 7"/>
          <p:cNvSpPr txBox="1"/>
          <p:nvPr/>
        </p:nvSpPr>
        <p:spPr>
          <a:xfrm>
            <a:off x="457200" y="151130"/>
            <a:ext cx="4634865" cy="706755"/>
          </a:xfrm>
          <a:prstGeom prst="rect">
            <a:avLst/>
          </a:prstGeom>
          <a:noFill/>
        </p:spPr>
        <p:txBody>
          <a:bodyPr wrap="none" rtlCol="0">
            <a:spAutoFit/>
          </a:bodyPr>
          <a:lstStyle/>
          <a:p>
            <a:r>
              <a:rPr lang="en-US" altLang="zh-CN" sz="4000" b="1">
                <a:latin typeface="+mn-lt"/>
                <a:cs typeface="+mn-lt"/>
              </a:rPr>
              <a:t>Matrix multiplication</a:t>
            </a:r>
          </a:p>
        </p:txBody>
      </p:sp>
      <p:sp>
        <p:nvSpPr>
          <p:cNvPr id="7" name="文本框 6"/>
          <p:cNvSpPr txBox="1"/>
          <p:nvPr/>
        </p:nvSpPr>
        <p:spPr>
          <a:xfrm flipH="1">
            <a:off x="4474845" y="2967355"/>
            <a:ext cx="135255" cy="306705"/>
          </a:xfrm>
          <a:prstGeom prst="rect">
            <a:avLst/>
          </a:prstGeom>
          <a:solidFill>
            <a:schemeClr val="bg1"/>
          </a:solidFill>
        </p:spPr>
        <p:txBody>
          <a:bodyPr wrap="square" rtlCol="0">
            <a:spAutoFit/>
          </a:bodyPr>
          <a:lstStyle/>
          <a:p>
            <a:r>
              <a:rPr lang="en-US" altLang="zh-CN" sz="1400">
                <a:solidFill>
                  <a:schemeClr val="tx1"/>
                </a:solidFill>
                <a:latin typeface="+mn-lt"/>
                <a:cs typeface="+mn-lt"/>
              </a:rPr>
              <a:t>1</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4800" b="1" dirty="0"/>
              <a:t>Outline</a:t>
            </a:r>
          </a:p>
        </p:txBody>
      </p:sp>
      <p:sp>
        <p:nvSpPr>
          <p:cNvPr id="3075" name="Rectangle 3"/>
          <p:cNvSpPr>
            <a:spLocks noGrp="1" noChangeArrowheads="1"/>
          </p:cNvSpPr>
          <p:nvPr>
            <p:ph idx="1"/>
          </p:nvPr>
        </p:nvSpPr>
        <p:spPr>
          <a:xfrm>
            <a:off x="457200" y="1524000"/>
            <a:ext cx="8229600" cy="4953000"/>
          </a:xfrm>
        </p:spPr>
        <p:txBody>
          <a:bodyPr>
            <a:normAutofit/>
          </a:bodyPr>
          <a:lstStyle/>
          <a:p>
            <a:pPr>
              <a:lnSpc>
                <a:spcPct val="150000"/>
              </a:lnSpc>
            </a:pPr>
            <a:r>
              <a:rPr lang="en-US" sz="4000" dirty="0"/>
              <a:t>Course Introduction </a:t>
            </a:r>
          </a:p>
          <a:p>
            <a:pPr>
              <a:lnSpc>
                <a:spcPct val="150000"/>
              </a:lnSpc>
            </a:pPr>
            <a:r>
              <a:rPr lang="en-US" sz="4000" dirty="0"/>
              <a:t>Definitions of Machine Learning</a:t>
            </a:r>
          </a:p>
          <a:p>
            <a:pPr>
              <a:lnSpc>
                <a:spcPct val="150000"/>
              </a:lnSpc>
            </a:pPr>
            <a:r>
              <a:rPr lang="en-US" sz="4000" dirty="0"/>
              <a:t>Basics of Linear Algebra</a:t>
            </a:r>
          </a:p>
          <a:p>
            <a:pPr>
              <a:lnSpc>
                <a:spcPct val="150000"/>
              </a:lnSpc>
            </a:pPr>
            <a:r>
              <a:rPr lang="en-US" sz="4000" dirty="0">
                <a:sym typeface="+mn-ea"/>
              </a:rPr>
              <a:t>Basics of Probability</a:t>
            </a:r>
            <a:endParaRPr lang="en-US" sz="4000" dirty="0"/>
          </a:p>
        </p:txBody>
      </p:sp>
      <p:sp>
        <p:nvSpPr>
          <p:cNvPr id="4" name="Slide Number Placeholder 3"/>
          <p:cNvSpPr>
            <a:spLocks noGrp="1"/>
          </p:cNvSpPr>
          <p:nvPr>
            <p:ph type="sldNum" sz="quarter" idx="12"/>
          </p:nvPr>
        </p:nvSpPr>
        <p:spPr/>
        <p:txBody>
          <a:bodyPr/>
          <a:lstStyle/>
          <a:p>
            <a:fld id="{1F41DDF0-7370-4C86-ACF4-64D2C7764D80}" type="slidenum">
              <a:rPr lang="en-SG" smtClean="0"/>
              <a:t>83</a:t>
            </a:fld>
            <a:endParaRPr lang="en-SG"/>
          </a:p>
        </p:txBody>
      </p:sp>
      <p:sp>
        <p:nvSpPr>
          <p:cNvPr id="6" name="Left Arrow 4"/>
          <p:cNvSpPr/>
          <p:nvPr/>
        </p:nvSpPr>
        <p:spPr>
          <a:xfrm>
            <a:off x="6019800" y="5062654"/>
            <a:ext cx="1600200" cy="3810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84</a:t>
            </a:fld>
            <a:endParaRPr lang="en-US" dirty="0">
              <a:latin typeface="Calibri" panose="020F0502020204030204" pitchFamily="-107" charset="0"/>
            </a:endParaRPr>
          </a:p>
        </p:txBody>
      </p:sp>
      <p:sp>
        <p:nvSpPr>
          <p:cNvPr id="8" name="文本框 7"/>
          <p:cNvSpPr txBox="1"/>
          <p:nvPr/>
        </p:nvSpPr>
        <p:spPr>
          <a:xfrm>
            <a:off x="2880360" y="186055"/>
            <a:ext cx="3383280" cy="706755"/>
          </a:xfrm>
          <a:prstGeom prst="rect">
            <a:avLst/>
          </a:prstGeom>
          <a:noFill/>
        </p:spPr>
        <p:txBody>
          <a:bodyPr wrap="none" rtlCol="0">
            <a:spAutoFit/>
          </a:bodyPr>
          <a:lstStyle/>
          <a:p>
            <a:pPr algn="ctr"/>
            <a:r>
              <a:rPr lang="en-US" altLang="zh-CN" sz="4000" b="1">
                <a:latin typeface="+mn-lt"/>
                <a:cs typeface="+mn-lt"/>
              </a:rPr>
              <a:t>Basic notations</a:t>
            </a:r>
          </a:p>
        </p:txBody>
      </p:sp>
      <p:pic>
        <p:nvPicPr>
          <p:cNvPr id="2" name="图片 1" descr="微信截图_20220226205911"/>
          <p:cNvPicPr>
            <a:picLocks noChangeAspect="1"/>
          </p:cNvPicPr>
          <p:nvPr/>
        </p:nvPicPr>
        <p:blipFill>
          <a:blip r:embed="rId2"/>
          <a:stretch>
            <a:fillRect/>
          </a:stretch>
        </p:blipFill>
        <p:spPr>
          <a:xfrm>
            <a:off x="748030" y="1174115"/>
            <a:ext cx="7647940" cy="410464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85</a:t>
            </a:fld>
            <a:endParaRPr lang="en-US" dirty="0">
              <a:latin typeface="Calibri" panose="020F0502020204030204" pitchFamily="-107" charset="0"/>
            </a:endParaRPr>
          </a:p>
        </p:txBody>
      </p:sp>
      <p:sp>
        <p:nvSpPr>
          <p:cNvPr id="8" name="文本框 7"/>
          <p:cNvSpPr txBox="1"/>
          <p:nvPr/>
        </p:nvSpPr>
        <p:spPr>
          <a:xfrm>
            <a:off x="3868103" y="186055"/>
            <a:ext cx="1407795" cy="706755"/>
          </a:xfrm>
          <a:prstGeom prst="rect">
            <a:avLst/>
          </a:prstGeom>
          <a:noFill/>
        </p:spPr>
        <p:txBody>
          <a:bodyPr wrap="none" rtlCol="0">
            <a:spAutoFit/>
          </a:bodyPr>
          <a:lstStyle/>
          <a:p>
            <a:pPr algn="ctr"/>
            <a:r>
              <a:rPr lang="en-US" altLang="zh-CN" sz="4000" b="1">
                <a:latin typeface="+mn-lt"/>
                <a:cs typeface="+mn-lt"/>
              </a:rPr>
              <a:t>Priors</a:t>
            </a:r>
          </a:p>
        </p:txBody>
      </p:sp>
      <p:pic>
        <p:nvPicPr>
          <p:cNvPr id="3" name="图片 2" descr="微信截图_20220226210328"/>
          <p:cNvPicPr>
            <a:picLocks noChangeAspect="1"/>
          </p:cNvPicPr>
          <p:nvPr/>
        </p:nvPicPr>
        <p:blipFill>
          <a:blip r:embed="rId2"/>
          <a:stretch>
            <a:fillRect/>
          </a:stretch>
        </p:blipFill>
        <p:spPr>
          <a:xfrm>
            <a:off x="862965" y="1014095"/>
            <a:ext cx="7647940" cy="516128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86</a:t>
            </a:fld>
            <a:endParaRPr lang="en-US" dirty="0">
              <a:latin typeface="Calibri" panose="020F0502020204030204" pitchFamily="-107" charset="0"/>
            </a:endParaRPr>
          </a:p>
        </p:txBody>
      </p:sp>
      <p:sp>
        <p:nvSpPr>
          <p:cNvPr id="8" name="文本框 7"/>
          <p:cNvSpPr txBox="1"/>
          <p:nvPr/>
        </p:nvSpPr>
        <p:spPr>
          <a:xfrm>
            <a:off x="2054543" y="186055"/>
            <a:ext cx="5034915" cy="706755"/>
          </a:xfrm>
          <a:prstGeom prst="rect">
            <a:avLst/>
          </a:prstGeom>
          <a:noFill/>
        </p:spPr>
        <p:txBody>
          <a:bodyPr wrap="none" rtlCol="0">
            <a:spAutoFit/>
          </a:bodyPr>
          <a:lstStyle/>
          <a:p>
            <a:pPr algn="ctr"/>
            <a:r>
              <a:rPr lang="en-US" altLang="zh-CN" sz="4000" b="1">
                <a:latin typeface="+mn-lt"/>
                <a:cs typeface="+mn-lt"/>
              </a:rPr>
              <a:t>Conditional probability</a:t>
            </a:r>
          </a:p>
        </p:txBody>
      </p:sp>
      <p:pic>
        <p:nvPicPr>
          <p:cNvPr id="2" name="图片 1" descr="微信截图_20220226210413"/>
          <p:cNvPicPr>
            <a:picLocks noChangeAspect="1"/>
          </p:cNvPicPr>
          <p:nvPr/>
        </p:nvPicPr>
        <p:blipFill>
          <a:blip/>
          <a:stretch>
            <a:fillRect/>
          </a:stretch>
        </p:blipFill>
        <p:spPr>
          <a:xfrm>
            <a:off x="1033145" y="2381250"/>
            <a:ext cx="7078345" cy="3173730"/>
          </a:xfrm>
          <a:prstGeom prst="rect">
            <a:avLst/>
          </a:prstGeom>
        </p:spPr>
      </p:pic>
      <p:sp>
        <p:nvSpPr>
          <p:cNvPr id="7" name="文本框 6"/>
          <p:cNvSpPr txBox="1"/>
          <p:nvPr/>
        </p:nvSpPr>
        <p:spPr>
          <a:xfrm>
            <a:off x="1258570" y="1322705"/>
            <a:ext cx="6626225" cy="368300"/>
          </a:xfrm>
          <a:prstGeom prst="rect">
            <a:avLst/>
          </a:prstGeom>
          <a:noFill/>
        </p:spPr>
        <p:txBody>
          <a:bodyPr wrap="none" rtlCol="0">
            <a:spAutoFit/>
          </a:bodyPr>
          <a:lstStyle/>
          <a:p>
            <a:r>
              <a:rPr lang="en-US" altLang="zh-CN"/>
              <a:t>P(A = 1 | B = 1): The fraction of cases where A is true if B is true</a:t>
            </a:r>
          </a:p>
        </p:txBody>
      </p:sp>
      <p:pic>
        <p:nvPicPr>
          <p:cNvPr id="3" name="图片 2" descr="微信截图_20220227223357"/>
          <p:cNvPicPr>
            <a:picLocks noChangeAspect="1"/>
          </p:cNvPicPr>
          <p:nvPr/>
        </p:nvPicPr>
        <p:blipFill>
          <a:blip r:embed="rId2"/>
          <a:stretch>
            <a:fillRect/>
          </a:stretch>
        </p:blipFill>
        <p:spPr>
          <a:xfrm>
            <a:off x="698500" y="2186305"/>
            <a:ext cx="7835900" cy="3484880"/>
          </a:xfrm>
          <a:prstGeom prst="rect">
            <a:avLst/>
          </a:prstGeom>
        </p:spPr>
      </p:pic>
      <p:pic>
        <p:nvPicPr>
          <p:cNvPr id="9" name="图片 8" descr="微信截图_20220228135304"/>
          <p:cNvPicPr>
            <a:picLocks noChangeAspect="1"/>
          </p:cNvPicPr>
          <p:nvPr/>
        </p:nvPicPr>
        <p:blipFill>
          <a:blip r:embed="rId3"/>
          <a:stretch>
            <a:fillRect/>
          </a:stretch>
        </p:blipFill>
        <p:spPr>
          <a:xfrm>
            <a:off x="5684520" y="2329180"/>
            <a:ext cx="986155" cy="3390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87</a:t>
            </a:fld>
            <a:endParaRPr lang="en-US" dirty="0">
              <a:latin typeface="Calibri" panose="020F0502020204030204" pitchFamily="-107" charset="0"/>
            </a:endParaRPr>
          </a:p>
        </p:txBody>
      </p:sp>
      <p:sp>
        <p:nvSpPr>
          <p:cNvPr id="8" name="文本框 7"/>
          <p:cNvSpPr txBox="1"/>
          <p:nvPr/>
        </p:nvSpPr>
        <p:spPr>
          <a:xfrm>
            <a:off x="2054543" y="186055"/>
            <a:ext cx="5034915" cy="706755"/>
          </a:xfrm>
          <a:prstGeom prst="rect">
            <a:avLst/>
          </a:prstGeom>
          <a:noFill/>
        </p:spPr>
        <p:txBody>
          <a:bodyPr wrap="none" rtlCol="0">
            <a:spAutoFit/>
          </a:bodyPr>
          <a:lstStyle/>
          <a:p>
            <a:pPr algn="ctr"/>
            <a:r>
              <a:rPr lang="en-US" altLang="zh-CN" sz="4000" b="1">
                <a:latin typeface="+mn-lt"/>
                <a:cs typeface="+mn-lt"/>
              </a:rPr>
              <a:t>Conditional probability</a:t>
            </a:r>
          </a:p>
        </p:txBody>
      </p:sp>
      <p:pic>
        <p:nvPicPr>
          <p:cNvPr id="2" name="图片 1" descr="微信截图_20220227223444"/>
          <p:cNvPicPr>
            <a:picLocks noChangeAspect="1"/>
          </p:cNvPicPr>
          <p:nvPr/>
        </p:nvPicPr>
        <p:blipFill>
          <a:blip r:embed="rId2"/>
          <a:stretch>
            <a:fillRect/>
          </a:stretch>
        </p:blipFill>
        <p:spPr>
          <a:xfrm>
            <a:off x="548640" y="1419860"/>
            <a:ext cx="8047990" cy="418528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88</a:t>
            </a:fld>
            <a:endParaRPr lang="en-US" dirty="0">
              <a:latin typeface="Calibri" panose="020F0502020204030204" pitchFamily="-107" charset="0"/>
            </a:endParaRPr>
          </a:p>
        </p:txBody>
      </p:sp>
      <p:sp>
        <p:nvSpPr>
          <p:cNvPr id="8" name="文本框 7"/>
          <p:cNvSpPr txBox="1"/>
          <p:nvPr/>
        </p:nvSpPr>
        <p:spPr>
          <a:xfrm>
            <a:off x="2584768" y="186055"/>
            <a:ext cx="3974465" cy="706755"/>
          </a:xfrm>
          <a:prstGeom prst="rect">
            <a:avLst/>
          </a:prstGeom>
          <a:noFill/>
        </p:spPr>
        <p:txBody>
          <a:bodyPr wrap="none" rtlCol="0">
            <a:spAutoFit/>
          </a:bodyPr>
          <a:lstStyle/>
          <a:p>
            <a:pPr algn="ctr"/>
            <a:r>
              <a:rPr lang="en-US" altLang="zh-CN" sz="4000" b="1">
                <a:latin typeface="+mn-lt"/>
                <a:cs typeface="+mn-lt"/>
              </a:rPr>
              <a:t>Joint distributions</a:t>
            </a:r>
          </a:p>
        </p:txBody>
      </p:sp>
      <p:pic>
        <p:nvPicPr>
          <p:cNvPr id="3" name="图片 2" descr="微信截图_20220227223521"/>
          <p:cNvPicPr>
            <a:picLocks noChangeAspect="1"/>
          </p:cNvPicPr>
          <p:nvPr/>
        </p:nvPicPr>
        <p:blipFill>
          <a:blip r:embed="rId2"/>
          <a:stretch>
            <a:fillRect/>
          </a:stretch>
        </p:blipFill>
        <p:spPr>
          <a:xfrm>
            <a:off x="804545" y="1283970"/>
            <a:ext cx="7935595" cy="48260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89</a:t>
            </a:fld>
            <a:endParaRPr lang="en-US" dirty="0">
              <a:latin typeface="Calibri" panose="020F0502020204030204" pitchFamily="-107" charset="0"/>
            </a:endParaRPr>
          </a:p>
        </p:txBody>
      </p:sp>
      <p:sp>
        <p:nvSpPr>
          <p:cNvPr id="8" name="文本框 7"/>
          <p:cNvSpPr txBox="1"/>
          <p:nvPr/>
        </p:nvSpPr>
        <p:spPr>
          <a:xfrm>
            <a:off x="2584768" y="186055"/>
            <a:ext cx="3974465" cy="706755"/>
          </a:xfrm>
          <a:prstGeom prst="rect">
            <a:avLst/>
          </a:prstGeom>
          <a:noFill/>
        </p:spPr>
        <p:txBody>
          <a:bodyPr wrap="none" rtlCol="0">
            <a:spAutoFit/>
          </a:bodyPr>
          <a:lstStyle/>
          <a:p>
            <a:pPr algn="ctr"/>
            <a:r>
              <a:rPr lang="en-US" altLang="zh-CN" sz="4000" b="1">
                <a:latin typeface="+mn-lt"/>
                <a:cs typeface="+mn-lt"/>
                <a:sym typeface="+mn-ea"/>
              </a:rPr>
              <a:t>Joint distributions</a:t>
            </a:r>
            <a:endParaRPr lang="en-US" altLang="zh-CN" sz="4000" b="1">
              <a:latin typeface="+mn-lt"/>
              <a:cs typeface="+mn-lt"/>
            </a:endParaRPr>
          </a:p>
        </p:txBody>
      </p:sp>
      <p:pic>
        <p:nvPicPr>
          <p:cNvPr id="3" name="图片 2" descr="微信截图_20220227223544"/>
          <p:cNvPicPr>
            <a:picLocks noChangeAspect="1"/>
          </p:cNvPicPr>
          <p:nvPr/>
        </p:nvPicPr>
        <p:blipFill>
          <a:blip r:embed="rId2"/>
          <a:stretch>
            <a:fillRect/>
          </a:stretch>
        </p:blipFill>
        <p:spPr>
          <a:xfrm>
            <a:off x="872490" y="1115060"/>
            <a:ext cx="7517765" cy="48875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219200"/>
          </a:xfrm>
        </p:spPr>
        <p:txBody>
          <a:bodyPr/>
          <a:lstStyle/>
          <a:p>
            <a:r>
              <a:rPr lang="en-SG" b="1" dirty="0"/>
              <a:t>Is the content hard to learn? </a:t>
            </a:r>
          </a:p>
        </p:txBody>
      </p:sp>
      <p:sp>
        <p:nvSpPr>
          <p:cNvPr id="3" name="Content Placeholder 2"/>
          <p:cNvSpPr>
            <a:spLocks noGrp="1"/>
          </p:cNvSpPr>
          <p:nvPr>
            <p:ph idx="1"/>
          </p:nvPr>
        </p:nvSpPr>
        <p:spPr>
          <a:xfrm>
            <a:off x="304800" y="1447800"/>
            <a:ext cx="8686800" cy="5257800"/>
          </a:xfrm>
        </p:spPr>
        <p:txBody>
          <a:bodyPr>
            <a:normAutofit/>
          </a:bodyPr>
          <a:lstStyle/>
          <a:p>
            <a:r>
              <a:rPr lang="en-SG" dirty="0"/>
              <a:t>As a lecturer, I need to make sure most  students can understand majority of key content and know how to apply</a:t>
            </a:r>
            <a:r>
              <a:rPr lang="en-US" altLang="zh-CN" dirty="0"/>
              <a:t>.</a:t>
            </a:r>
            <a:r>
              <a:rPr lang="zh-CN" altLang="en-US" dirty="0"/>
              <a:t> </a:t>
            </a:r>
            <a:r>
              <a:rPr lang="en-SG" dirty="0">
                <a:sym typeface="Wingdings" panose="05000000000000000000" pitchFamily="2" charset="2"/>
              </a:rPr>
              <a:t></a:t>
            </a:r>
            <a:endParaRPr lang="en-SG" dirty="0"/>
          </a:p>
          <a:p>
            <a:r>
              <a:rPr lang="en-SG" dirty="0"/>
              <a:t>So, for some CS/CE/Math/</a:t>
            </a:r>
            <a:r>
              <a:rPr lang="en-US" altLang="zh-CN" dirty="0"/>
              <a:t>E</a:t>
            </a:r>
            <a:r>
              <a:rPr lang="en-SG" dirty="0"/>
              <a:t>ngineering students, you should be able to follow my lecture without a lot of difficulties. </a:t>
            </a:r>
          </a:p>
          <a:p>
            <a:r>
              <a:rPr lang="en-SG" dirty="0"/>
              <a:t>If you want to learn </a:t>
            </a:r>
            <a:r>
              <a:rPr lang="en-SG" dirty="0" err="1"/>
              <a:t>sth</a:t>
            </a:r>
            <a:r>
              <a:rPr lang="en-SG" dirty="0"/>
              <a:t> more challenging or very theoretical, you might be a little disappointed </a:t>
            </a:r>
            <a:r>
              <a:rPr lang="en-SG" dirty="0">
                <a:sym typeface="Wingdings" panose="05000000000000000000" pitchFamily="2" charset="2"/>
              </a:rPr>
              <a:t> . You may need to take additional courses</a:t>
            </a:r>
            <a:r>
              <a:rPr lang="en-US" altLang="en-SG" dirty="0">
                <a:sym typeface="Wingdings" panose="05000000000000000000" pitchFamily="2" charset="2"/>
              </a:rPr>
              <a:t>.</a:t>
            </a:r>
            <a:endParaRPr lang="en-SG" dirty="0"/>
          </a:p>
          <a:p>
            <a:endParaRPr lang="en-SG" sz="2800" dirty="0"/>
          </a:p>
        </p:txBody>
      </p:sp>
      <p:sp>
        <p:nvSpPr>
          <p:cNvPr id="5" name="灯片编号占位符 4"/>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a:t>
            </a:fld>
            <a:endParaRPr lang="en-US" dirty="0">
              <a:latin typeface="Calibri" panose="020F0502020204030204" pitchFamily="-107"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90</a:t>
            </a:fld>
            <a:endParaRPr lang="en-US" dirty="0">
              <a:latin typeface="Calibri" panose="020F0502020204030204" pitchFamily="-107" charset="0"/>
            </a:endParaRPr>
          </a:p>
        </p:txBody>
      </p:sp>
      <p:sp>
        <p:nvSpPr>
          <p:cNvPr id="8" name="文本框 7"/>
          <p:cNvSpPr txBox="1"/>
          <p:nvPr/>
        </p:nvSpPr>
        <p:spPr>
          <a:xfrm>
            <a:off x="2584768" y="186055"/>
            <a:ext cx="3974465" cy="706755"/>
          </a:xfrm>
          <a:prstGeom prst="rect">
            <a:avLst/>
          </a:prstGeom>
          <a:noFill/>
        </p:spPr>
        <p:txBody>
          <a:bodyPr wrap="none" rtlCol="0">
            <a:spAutoFit/>
          </a:bodyPr>
          <a:lstStyle/>
          <a:p>
            <a:pPr algn="ctr"/>
            <a:r>
              <a:rPr lang="en-US" altLang="zh-CN" sz="4000" b="1">
                <a:latin typeface="+mn-lt"/>
                <a:cs typeface="+mn-lt"/>
                <a:sym typeface="+mn-ea"/>
              </a:rPr>
              <a:t>Joint distributions</a:t>
            </a:r>
            <a:endParaRPr lang="en-US" altLang="zh-CN" sz="4000" b="1">
              <a:latin typeface="+mn-lt"/>
              <a:cs typeface="+mn-lt"/>
            </a:endParaRPr>
          </a:p>
        </p:txBody>
      </p:sp>
      <p:pic>
        <p:nvPicPr>
          <p:cNvPr id="3" name="图片 2" descr="微信截图_20220226211208"/>
          <p:cNvPicPr>
            <a:picLocks noChangeAspect="1"/>
          </p:cNvPicPr>
          <p:nvPr/>
        </p:nvPicPr>
        <p:blipFill>
          <a:blip r:embed="rId2"/>
          <a:stretch>
            <a:fillRect/>
          </a:stretch>
        </p:blipFill>
        <p:spPr>
          <a:xfrm>
            <a:off x="553085" y="1248410"/>
            <a:ext cx="8037195" cy="497903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91</a:t>
            </a:fld>
            <a:endParaRPr lang="en-US" dirty="0">
              <a:latin typeface="Calibri" panose="020F0502020204030204" pitchFamily="-107" charset="0"/>
            </a:endParaRPr>
          </a:p>
        </p:txBody>
      </p:sp>
      <p:sp>
        <p:nvSpPr>
          <p:cNvPr id="8" name="文本框 7"/>
          <p:cNvSpPr txBox="1"/>
          <p:nvPr/>
        </p:nvSpPr>
        <p:spPr>
          <a:xfrm>
            <a:off x="2584768" y="186055"/>
            <a:ext cx="3974465" cy="706755"/>
          </a:xfrm>
          <a:prstGeom prst="rect">
            <a:avLst/>
          </a:prstGeom>
          <a:noFill/>
        </p:spPr>
        <p:txBody>
          <a:bodyPr wrap="none" rtlCol="0">
            <a:spAutoFit/>
          </a:bodyPr>
          <a:lstStyle/>
          <a:p>
            <a:pPr algn="ctr"/>
            <a:r>
              <a:rPr lang="en-US" altLang="zh-CN" sz="4000" b="1">
                <a:latin typeface="+mn-lt"/>
                <a:cs typeface="+mn-lt"/>
                <a:sym typeface="+mn-ea"/>
              </a:rPr>
              <a:t>Joint distributions</a:t>
            </a:r>
            <a:endParaRPr lang="en-US" altLang="zh-CN" sz="4000" b="1">
              <a:latin typeface="+mn-lt"/>
              <a:cs typeface="+mn-lt"/>
            </a:endParaRPr>
          </a:p>
        </p:txBody>
      </p:sp>
      <p:pic>
        <p:nvPicPr>
          <p:cNvPr id="2" name="图片 1" descr="微信截图_20220226211330"/>
          <p:cNvPicPr>
            <a:picLocks noChangeAspect="1"/>
          </p:cNvPicPr>
          <p:nvPr/>
        </p:nvPicPr>
        <p:blipFill>
          <a:blip r:embed="rId2"/>
          <a:stretch>
            <a:fillRect/>
          </a:stretch>
        </p:blipFill>
        <p:spPr>
          <a:xfrm>
            <a:off x="492760" y="1208405"/>
            <a:ext cx="8159115" cy="483235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92</a:t>
            </a:fld>
            <a:endParaRPr lang="en-US" dirty="0">
              <a:latin typeface="Calibri" panose="020F0502020204030204" pitchFamily="-107" charset="0"/>
            </a:endParaRPr>
          </a:p>
        </p:txBody>
      </p:sp>
      <p:sp>
        <p:nvSpPr>
          <p:cNvPr id="8" name="文本框 7"/>
          <p:cNvSpPr txBox="1"/>
          <p:nvPr/>
        </p:nvSpPr>
        <p:spPr>
          <a:xfrm>
            <a:off x="2584768" y="186055"/>
            <a:ext cx="3974465" cy="706755"/>
          </a:xfrm>
          <a:prstGeom prst="rect">
            <a:avLst/>
          </a:prstGeom>
          <a:noFill/>
        </p:spPr>
        <p:txBody>
          <a:bodyPr wrap="none" rtlCol="0">
            <a:spAutoFit/>
          </a:bodyPr>
          <a:lstStyle/>
          <a:p>
            <a:pPr algn="ctr"/>
            <a:r>
              <a:rPr lang="en-US" altLang="zh-CN" sz="4000" b="1">
                <a:latin typeface="+mn-lt"/>
                <a:cs typeface="+mn-lt"/>
                <a:sym typeface="+mn-ea"/>
              </a:rPr>
              <a:t>Joint distributions</a:t>
            </a:r>
            <a:endParaRPr lang="en-US" altLang="zh-CN" sz="4000" b="1">
              <a:latin typeface="+mn-lt"/>
              <a:cs typeface="+mn-lt"/>
            </a:endParaRPr>
          </a:p>
        </p:txBody>
      </p:sp>
      <p:pic>
        <p:nvPicPr>
          <p:cNvPr id="3" name="图片 2" descr="微信截图_20220226211346"/>
          <p:cNvPicPr>
            <a:picLocks noChangeAspect="1"/>
          </p:cNvPicPr>
          <p:nvPr/>
        </p:nvPicPr>
        <p:blipFill>
          <a:blip r:embed="rId2"/>
          <a:stretch>
            <a:fillRect/>
          </a:stretch>
        </p:blipFill>
        <p:spPr>
          <a:xfrm>
            <a:off x="457200" y="1073785"/>
            <a:ext cx="8251825" cy="520128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93</a:t>
            </a:fld>
            <a:endParaRPr lang="en-US" dirty="0">
              <a:latin typeface="Calibri" panose="020F0502020204030204" pitchFamily="-107" charset="0"/>
            </a:endParaRPr>
          </a:p>
        </p:txBody>
      </p:sp>
      <p:sp>
        <p:nvSpPr>
          <p:cNvPr id="8" name="文本框 7"/>
          <p:cNvSpPr txBox="1"/>
          <p:nvPr/>
        </p:nvSpPr>
        <p:spPr>
          <a:xfrm>
            <a:off x="3412173" y="186055"/>
            <a:ext cx="2319655" cy="706755"/>
          </a:xfrm>
          <a:prstGeom prst="rect">
            <a:avLst/>
          </a:prstGeom>
          <a:noFill/>
        </p:spPr>
        <p:txBody>
          <a:bodyPr wrap="none" rtlCol="0">
            <a:spAutoFit/>
          </a:bodyPr>
          <a:lstStyle/>
          <a:p>
            <a:pPr algn="ctr"/>
            <a:r>
              <a:rPr lang="en-US" altLang="zh-CN" sz="4000" b="1">
                <a:latin typeface="+mn-lt"/>
                <a:cs typeface="+mn-lt"/>
                <a:sym typeface="+mn-ea"/>
              </a:rPr>
              <a:t>Chain rule</a:t>
            </a:r>
            <a:endParaRPr lang="en-US" altLang="zh-CN" sz="4000" b="1">
              <a:latin typeface="+mn-lt"/>
              <a:cs typeface="+mn-lt"/>
            </a:endParaRPr>
          </a:p>
        </p:txBody>
      </p:sp>
      <p:pic>
        <p:nvPicPr>
          <p:cNvPr id="2" name="图片 1" descr="微信截图_20220226211614"/>
          <p:cNvPicPr>
            <a:picLocks noChangeAspect="1"/>
          </p:cNvPicPr>
          <p:nvPr/>
        </p:nvPicPr>
        <p:blipFill>
          <a:blip r:embed="rId2"/>
          <a:stretch>
            <a:fillRect/>
          </a:stretch>
        </p:blipFill>
        <p:spPr>
          <a:xfrm>
            <a:off x="175895" y="992505"/>
            <a:ext cx="8792210" cy="526478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94</a:t>
            </a:fld>
            <a:endParaRPr lang="en-US" dirty="0">
              <a:latin typeface="Calibri" panose="020F0502020204030204" pitchFamily="-107" charset="0"/>
            </a:endParaRPr>
          </a:p>
        </p:txBody>
      </p:sp>
      <p:sp>
        <p:nvSpPr>
          <p:cNvPr id="8" name="文本框 7"/>
          <p:cNvSpPr txBox="1"/>
          <p:nvPr/>
        </p:nvSpPr>
        <p:spPr>
          <a:xfrm>
            <a:off x="3396933" y="186055"/>
            <a:ext cx="2350135" cy="706755"/>
          </a:xfrm>
          <a:prstGeom prst="rect">
            <a:avLst/>
          </a:prstGeom>
          <a:noFill/>
        </p:spPr>
        <p:txBody>
          <a:bodyPr wrap="none" rtlCol="0">
            <a:spAutoFit/>
          </a:bodyPr>
          <a:lstStyle/>
          <a:p>
            <a:pPr algn="ctr"/>
            <a:r>
              <a:rPr lang="en-US" altLang="zh-CN" sz="4000" b="1">
                <a:latin typeface="+mn-lt"/>
                <a:cs typeface="+mn-lt"/>
                <a:sym typeface="+mn-ea"/>
              </a:rPr>
              <a:t>Bayes rule</a:t>
            </a:r>
            <a:endParaRPr lang="en-US" altLang="zh-CN" sz="4000" b="1">
              <a:latin typeface="+mn-lt"/>
              <a:cs typeface="+mn-lt"/>
            </a:endParaRPr>
          </a:p>
        </p:txBody>
      </p:sp>
      <p:pic>
        <p:nvPicPr>
          <p:cNvPr id="3" name="图片 2" descr="微信截图_20220227223619"/>
          <p:cNvPicPr>
            <a:picLocks noChangeAspect="1"/>
          </p:cNvPicPr>
          <p:nvPr/>
        </p:nvPicPr>
        <p:blipFill>
          <a:blip r:embed="rId2"/>
          <a:stretch>
            <a:fillRect/>
          </a:stretch>
        </p:blipFill>
        <p:spPr>
          <a:xfrm>
            <a:off x="1052195" y="993775"/>
            <a:ext cx="6948170" cy="478472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截图_20220226211837"/>
          <p:cNvPicPr>
            <a:picLocks noChangeAspect="1"/>
          </p:cNvPicPr>
          <p:nvPr/>
        </p:nvPicPr>
        <p:blipFill>
          <a:blip r:embed="rId2"/>
          <a:stretch>
            <a:fillRect/>
          </a:stretch>
        </p:blipFill>
        <p:spPr>
          <a:xfrm>
            <a:off x="815975" y="974090"/>
            <a:ext cx="7511415" cy="5534025"/>
          </a:xfrm>
          <a:prstGeom prst="rect">
            <a:avLst/>
          </a:prstGeom>
        </p:spPr>
      </p:pic>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95</a:t>
            </a:fld>
            <a:endParaRPr lang="en-US" dirty="0">
              <a:latin typeface="Calibri" panose="020F0502020204030204" pitchFamily="-107" charset="0"/>
            </a:endParaRPr>
          </a:p>
        </p:txBody>
      </p:sp>
      <p:sp>
        <p:nvSpPr>
          <p:cNvPr id="8" name="文本框 7"/>
          <p:cNvSpPr txBox="1"/>
          <p:nvPr/>
        </p:nvSpPr>
        <p:spPr>
          <a:xfrm>
            <a:off x="3339466" y="186055"/>
            <a:ext cx="2465070" cy="706755"/>
          </a:xfrm>
          <a:prstGeom prst="rect">
            <a:avLst/>
          </a:prstGeom>
          <a:noFill/>
        </p:spPr>
        <p:txBody>
          <a:bodyPr wrap="none" rtlCol="0">
            <a:spAutoFit/>
          </a:bodyPr>
          <a:lstStyle/>
          <a:p>
            <a:pPr algn="ctr"/>
            <a:r>
              <a:rPr lang="en-US" altLang="zh-CN" sz="4000" b="1">
                <a:latin typeface="+mn-lt"/>
                <a:cs typeface="+mn-lt"/>
                <a:sym typeface="+mn-ea"/>
              </a:rPr>
              <a:t>Bayes rule </a:t>
            </a:r>
            <a:endParaRPr lang="en-US" altLang="zh-CN" sz="4000" b="1">
              <a:latin typeface="+mn-lt"/>
              <a:cs typeface="+mn-lt"/>
            </a:endParaRPr>
          </a:p>
        </p:txBody>
      </p:sp>
      <p:sp>
        <p:nvSpPr>
          <p:cNvPr id="2" name="文本框 1">
            <a:extLst>
              <a:ext uri="{FF2B5EF4-FFF2-40B4-BE49-F238E27FC236}">
                <a16:creationId xmlns:a16="http://schemas.microsoft.com/office/drawing/2014/main" id="{50FAF69C-C21E-934F-4497-8D6B9D9BD7E2}"/>
              </a:ext>
            </a:extLst>
          </p:cNvPr>
          <p:cNvSpPr txBox="1"/>
          <p:nvPr/>
        </p:nvSpPr>
        <p:spPr>
          <a:xfrm>
            <a:off x="6422236" y="1949450"/>
            <a:ext cx="1197764" cy="369332"/>
          </a:xfrm>
          <a:prstGeom prst="rect">
            <a:avLst/>
          </a:prstGeom>
          <a:noFill/>
        </p:spPr>
        <p:txBody>
          <a:bodyPr wrap="none" rtlCol="0">
            <a:spAutoFit/>
          </a:bodyPr>
          <a:lstStyle/>
          <a:p>
            <a:r>
              <a:rPr lang="en-US" altLang="zh-CN" dirty="0"/>
              <a:t>Prior prob</a:t>
            </a:r>
            <a:endParaRPr lang="zh-CN" altLang="en-US" dirty="0"/>
          </a:p>
        </p:txBody>
      </p:sp>
      <p:sp>
        <p:nvSpPr>
          <p:cNvPr id="7" name="文本框 6">
            <a:extLst>
              <a:ext uri="{FF2B5EF4-FFF2-40B4-BE49-F238E27FC236}">
                <a16:creationId xmlns:a16="http://schemas.microsoft.com/office/drawing/2014/main" id="{F3A3568E-E4D6-D337-A6C4-3793E08636F8}"/>
              </a:ext>
            </a:extLst>
          </p:cNvPr>
          <p:cNvSpPr txBox="1"/>
          <p:nvPr/>
        </p:nvSpPr>
        <p:spPr>
          <a:xfrm>
            <a:off x="4347768" y="1842016"/>
            <a:ext cx="1749197" cy="369332"/>
          </a:xfrm>
          <a:prstGeom prst="rect">
            <a:avLst/>
          </a:prstGeom>
          <a:noFill/>
        </p:spPr>
        <p:txBody>
          <a:bodyPr wrap="none" rtlCol="0">
            <a:spAutoFit/>
          </a:bodyPr>
          <a:lstStyle/>
          <a:p>
            <a:r>
              <a:rPr lang="en-US" altLang="zh-CN" dirty="0"/>
              <a:t>Likelihood prob</a:t>
            </a:r>
            <a:endParaRPr lang="zh-CN" altLang="en-US" dirty="0"/>
          </a:p>
        </p:txBody>
      </p:sp>
      <p:sp>
        <p:nvSpPr>
          <p:cNvPr id="9" name="文本框 8">
            <a:extLst>
              <a:ext uri="{FF2B5EF4-FFF2-40B4-BE49-F238E27FC236}">
                <a16:creationId xmlns:a16="http://schemas.microsoft.com/office/drawing/2014/main" id="{E31FCF5C-A64D-3411-C7E7-DB0D5D9D619D}"/>
              </a:ext>
            </a:extLst>
          </p:cNvPr>
          <p:cNvSpPr txBox="1"/>
          <p:nvPr/>
        </p:nvSpPr>
        <p:spPr>
          <a:xfrm>
            <a:off x="815975" y="3244334"/>
            <a:ext cx="1633781" cy="369332"/>
          </a:xfrm>
          <a:prstGeom prst="rect">
            <a:avLst/>
          </a:prstGeom>
          <a:noFill/>
        </p:spPr>
        <p:txBody>
          <a:bodyPr wrap="none" rtlCol="0">
            <a:spAutoFit/>
          </a:bodyPr>
          <a:lstStyle/>
          <a:p>
            <a:r>
              <a:rPr lang="en-US" altLang="zh-CN" dirty="0"/>
              <a:t>Posterior prob</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96</a:t>
            </a:fld>
            <a:endParaRPr lang="en-US" dirty="0">
              <a:latin typeface="Calibri" panose="020F0502020204030204" pitchFamily="-107" charset="0"/>
            </a:endParaRPr>
          </a:p>
        </p:txBody>
      </p:sp>
      <p:sp>
        <p:nvSpPr>
          <p:cNvPr id="8" name="文本框 7"/>
          <p:cNvSpPr txBox="1"/>
          <p:nvPr/>
        </p:nvSpPr>
        <p:spPr>
          <a:xfrm>
            <a:off x="1499870" y="186055"/>
            <a:ext cx="6144260" cy="706755"/>
          </a:xfrm>
          <a:prstGeom prst="rect">
            <a:avLst/>
          </a:prstGeom>
          <a:noFill/>
        </p:spPr>
        <p:txBody>
          <a:bodyPr wrap="none" rtlCol="0">
            <a:spAutoFit/>
          </a:bodyPr>
          <a:lstStyle/>
          <a:p>
            <a:pPr algn="ctr"/>
            <a:r>
              <a:rPr lang="en-US" altLang="zh-CN" sz="4000" b="1">
                <a:latin typeface="+mn-lt"/>
                <a:cs typeface="+mn-lt"/>
                <a:sym typeface="+mn-ea"/>
              </a:rPr>
              <a:t>Probability Density Function</a:t>
            </a:r>
            <a:endParaRPr lang="en-US" altLang="zh-CN" sz="4000" b="1">
              <a:latin typeface="+mn-lt"/>
              <a:cs typeface="+mn-lt"/>
            </a:endParaRPr>
          </a:p>
        </p:txBody>
      </p:sp>
      <p:pic>
        <p:nvPicPr>
          <p:cNvPr id="2" name="图片 1" descr="微信截图_20220226212347"/>
          <p:cNvPicPr>
            <a:picLocks noChangeAspect="1"/>
          </p:cNvPicPr>
          <p:nvPr/>
        </p:nvPicPr>
        <p:blipFill>
          <a:blip r:embed="rId2"/>
          <a:stretch>
            <a:fillRect/>
          </a:stretch>
        </p:blipFill>
        <p:spPr>
          <a:xfrm>
            <a:off x="634365" y="1013460"/>
            <a:ext cx="7874635" cy="5306695"/>
          </a:xfrm>
          <a:prstGeom prst="rect">
            <a:avLst/>
          </a:prstGeom>
        </p:spPr>
      </p:pic>
      <p:sp>
        <p:nvSpPr>
          <p:cNvPr id="7" name="文本框 6"/>
          <p:cNvSpPr txBox="1"/>
          <p:nvPr/>
        </p:nvSpPr>
        <p:spPr>
          <a:xfrm>
            <a:off x="2265680" y="3292475"/>
            <a:ext cx="4383405" cy="337185"/>
          </a:xfrm>
          <a:prstGeom prst="rect">
            <a:avLst/>
          </a:prstGeom>
          <a:solidFill>
            <a:schemeClr val="bg1"/>
          </a:solidFill>
        </p:spPr>
        <p:txBody>
          <a:bodyPr wrap="square" rtlCol="0" anchor="t">
            <a:spAutoFit/>
          </a:bodyPr>
          <a:lstStyle/>
          <a:p>
            <a:r>
              <a:rPr lang="en-US" altLang="zh-CN" sz="1600">
                <a:latin typeface="+mn-lt"/>
                <a:cs typeface="+mn-lt"/>
              </a:rPr>
              <a:t>Cumulative </a:t>
            </a:r>
            <a:r>
              <a:rPr lang="zh-CN" altLang="en-US" sz="1600">
                <a:latin typeface="+mn-lt"/>
                <a:cs typeface="+mn-lt"/>
              </a:rPr>
              <a:t>Distribution</a:t>
            </a:r>
            <a:r>
              <a:rPr lang="en-US" altLang="zh-CN" sz="1600">
                <a:latin typeface="+mn-lt"/>
                <a:cs typeface="+mn-lt"/>
              </a:rPr>
              <a:t> Function (CDF): F(a)</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97</a:t>
            </a:fld>
            <a:endParaRPr lang="en-US" dirty="0">
              <a:latin typeface="Calibri" panose="020F0502020204030204" pitchFamily="-107" charset="0"/>
            </a:endParaRPr>
          </a:p>
        </p:txBody>
      </p:sp>
      <p:sp>
        <p:nvSpPr>
          <p:cNvPr id="8" name="文本框 7"/>
          <p:cNvSpPr txBox="1"/>
          <p:nvPr/>
        </p:nvSpPr>
        <p:spPr>
          <a:xfrm>
            <a:off x="895350" y="186055"/>
            <a:ext cx="7353300" cy="706755"/>
          </a:xfrm>
          <a:prstGeom prst="rect">
            <a:avLst/>
          </a:prstGeom>
          <a:noFill/>
        </p:spPr>
        <p:txBody>
          <a:bodyPr wrap="none" rtlCol="0">
            <a:spAutoFit/>
          </a:bodyPr>
          <a:lstStyle/>
          <a:p>
            <a:pPr algn="ctr"/>
            <a:r>
              <a:rPr lang="en-US" altLang="zh-CN" sz="4000" b="1">
                <a:latin typeface="+mn-lt"/>
                <a:cs typeface="+mn-lt"/>
                <a:sym typeface="+mn-ea"/>
              </a:rPr>
              <a:t>Cumulative Distribution Functions</a:t>
            </a:r>
            <a:endParaRPr lang="en-US" altLang="zh-CN" sz="4000" b="1">
              <a:latin typeface="+mn-lt"/>
              <a:cs typeface="+mn-lt"/>
            </a:endParaRPr>
          </a:p>
        </p:txBody>
      </p:sp>
      <p:pic>
        <p:nvPicPr>
          <p:cNvPr id="2" name="图片 1" descr="微信截图_20220226213104"/>
          <p:cNvPicPr>
            <a:picLocks noChangeAspect="1"/>
          </p:cNvPicPr>
          <p:nvPr/>
        </p:nvPicPr>
        <p:blipFill>
          <a:blip r:embed="rId2"/>
          <a:stretch>
            <a:fillRect/>
          </a:stretch>
        </p:blipFill>
        <p:spPr>
          <a:xfrm>
            <a:off x="623570" y="1016635"/>
            <a:ext cx="7817485" cy="526224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98</a:t>
            </a:fld>
            <a:endParaRPr lang="en-US" dirty="0">
              <a:latin typeface="Calibri" panose="020F0502020204030204" pitchFamily="-107" charset="0"/>
            </a:endParaRPr>
          </a:p>
        </p:txBody>
      </p:sp>
      <p:sp>
        <p:nvSpPr>
          <p:cNvPr id="8" name="文本框 7"/>
          <p:cNvSpPr txBox="1"/>
          <p:nvPr/>
        </p:nvSpPr>
        <p:spPr>
          <a:xfrm>
            <a:off x="3136900" y="186055"/>
            <a:ext cx="2870200" cy="706755"/>
          </a:xfrm>
          <a:prstGeom prst="rect">
            <a:avLst/>
          </a:prstGeom>
          <a:noFill/>
        </p:spPr>
        <p:txBody>
          <a:bodyPr wrap="none" rtlCol="0">
            <a:spAutoFit/>
          </a:bodyPr>
          <a:lstStyle/>
          <a:p>
            <a:pPr algn="ctr"/>
            <a:r>
              <a:rPr lang="en-US" altLang="zh-CN" sz="4000" b="1">
                <a:latin typeface="+mn-lt"/>
                <a:cs typeface="+mn-lt"/>
                <a:sym typeface="+mn-ea"/>
              </a:rPr>
              <a:t>Expectations</a:t>
            </a:r>
            <a:endParaRPr lang="en-US" altLang="zh-CN" sz="4000" b="1">
              <a:latin typeface="+mn-lt"/>
              <a:cs typeface="+mn-lt"/>
            </a:endParaRPr>
          </a:p>
        </p:txBody>
      </p:sp>
      <p:pic>
        <p:nvPicPr>
          <p:cNvPr id="3" name="图片 2" descr="微信截图_20220226213256"/>
          <p:cNvPicPr>
            <a:picLocks noChangeAspect="1"/>
          </p:cNvPicPr>
          <p:nvPr/>
        </p:nvPicPr>
        <p:blipFill>
          <a:blip r:embed="rId2"/>
          <a:stretch>
            <a:fillRect/>
          </a:stretch>
        </p:blipFill>
        <p:spPr>
          <a:xfrm>
            <a:off x="327660" y="1163955"/>
            <a:ext cx="8488680" cy="453072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lvl="0"/>
            <a:fld id="{9A0DB2DC-4C9A-4742-B13C-FB6460FD3503}" type="slidenum">
              <a:rPr lang="en-US" dirty="0">
                <a:latin typeface="Calibri" panose="020F0502020204030204" pitchFamily="-107" charset="0"/>
              </a:rPr>
              <a:t>99</a:t>
            </a:fld>
            <a:endParaRPr lang="en-US" dirty="0">
              <a:latin typeface="Calibri" panose="020F0502020204030204" pitchFamily="-107" charset="0"/>
            </a:endParaRPr>
          </a:p>
        </p:txBody>
      </p:sp>
      <p:sp>
        <p:nvSpPr>
          <p:cNvPr id="8" name="文本框 7"/>
          <p:cNvSpPr txBox="1"/>
          <p:nvPr/>
        </p:nvSpPr>
        <p:spPr>
          <a:xfrm>
            <a:off x="3546793" y="186055"/>
            <a:ext cx="2050415" cy="706755"/>
          </a:xfrm>
          <a:prstGeom prst="rect">
            <a:avLst/>
          </a:prstGeom>
          <a:noFill/>
        </p:spPr>
        <p:txBody>
          <a:bodyPr wrap="none" rtlCol="0">
            <a:spAutoFit/>
          </a:bodyPr>
          <a:lstStyle/>
          <a:p>
            <a:pPr algn="ctr"/>
            <a:r>
              <a:rPr lang="en-US" altLang="zh-CN" sz="4000" b="1">
                <a:latin typeface="+mn-lt"/>
                <a:cs typeface="+mn-lt"/>
                <a:sym typeface="+mn-ea"/>
              </a:rPr>
              <a:t>Binomial</a:t>
            </a:r>
            <a:endParaRPr lang="en-US" altLang="zh-CN" sz="4000" b="1">
              <a:latin typeface="+mn-lt"/>
              <a:cs typeface="+mn-lt"/>
            </a:endParaRPr>
          </a:p>
        </p:txBody>
      </p:sp>
      <p:pic>
        <p:nvPicPr>
          <p:cNvPr id="2" name="图片 1" descr="微信截图_20220226213929"/>
          <p:cNvPicPr>
            <a:picLocks noChangeAspect="1"/>
          </p:cNvPicPr>
          <p:nvPr/>
        </p:nvPicPr>
        <p:blipFill>
          <a:blip r:embed="rId2"/>
          <a:stretch>
            <a:fillRect/>
          </a:stretch>
        </p:blipFill>
        <p:spPr>
          <a:xfrm>
            <a:off x="457200" y="1179830"/>
            <a:ext cx="8422640" cy="47498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3.7|15.8|9.9|25.3|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4760</Words>
  <Application>Microsoft Office PowerPoint</Application>
  <PresentationFormat>全屏显示(4:3)</PresentationFormat>
  <Paragraphs>1036</Paragraphs>
  <Slides>105</Slides>
  <Notes>42</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4</vt:i4>
      </vt:variant>
      <vt:variant>
        <vt:lpstr>幻灯片标题</vt:lpstr>
      </vt:variant>
      <vt:variant>
        <vt:i4>105</vt:i4>
      </vt:variant>
    </vt:vector>
  </HeadingPairs>
  <TitlesOfParts>
    <vt:vector size="126" baseType="lpstr">
      <vt:lpstr>Monotype Sorts</vt:lpstr>
      <vt:lpstr>MS Mincho</vt:lpstr>
      <vt:lpstr>MS PGothic</vt:lpstr>
      <vt:lpstr>微软雅黑</vt:lpstr>
      <vt:lpstr>Arial</vt:lpstr>
      <vt:lpstr>Arial Black</vt:lpstr>
      <vt:lpstr>Calibri</vt:lpstr>
      <vt:lpstr>Helvetica</vt:lpstr>
      <vt:lpstr>Symbol</vt:lpstr>
      <vt:lpstr>Tahoma</vt:lpstr>
      <vt:lpstr>Times</vt:lpstr>
      <vt:lpstr>Times New Roman</vt:lpstr>
      <vt:lpstr>Wingdings</vt:lpstr>
      <vt:lpstr>Wingdings 2</vt:lpstr>
      <vt:lpstr>Wingdings 3</vt:lpstr>
      <vt:lpstr>Office Theme</vt:lpstr>
      <vt:lpstr>自定义设计方案</vt:lpstr>
      <vt:lpstr>Equation</vt:lpstr>
      <vt:lpstr>VISIO</vt:lpstr>
      <vt:lpstr>Document</vt:lpstr>
      <vt:lpstr>Visio</vt:lpstr>
      <vt:lpstr>Introduction to Machine Learning Machine Learning: An Overview</vt:lpstr>
      <vt:lpstr>Outline</vt:lpstr>
      <vt:lpstr>Information about Instructor</vt:lpstr>
      <vt:lpstr>Logistics</vt:lpstr>
      <vt:lpstr>Course Description</vt:lpstr>
      <vt:lpstr>Course Objective</vt:lpstr>
      <vt:lpstr>Target Audiences</vt:lpstr>
      <vt:lpstr>Plan for ML  (subject to minor changes)</vt:lpstr>
      <vt:lpstr>Is the content hard to learn? </vt:lpstr>
      <vt:lpstr>Assessment</vt:lpstr>
      <vt:lpstr>Assessment (Cont.)</vt:lpstr>
      <vt:lpstr>Assessment (Cont.)</vt:lpstr>
      <vt:lpstr>Textbook and Reference</vt:lpstr>
      <vt:lpstr>Useful Resources</vt:lpstr>
      <vt:lpstr>Machine Learning Tools</vt:lpstr>
      <vt:lpstr>Acknowledgement</vt:lpstr>
      <vt:lpstr>Outline</vt:lpstr>
      <vt:lpstr>Course outline</vt:lpstr>
      <vt:lpstr>Lecture outline </vt:lpstr>
      <vt:lpstr>Large-scale Data is Everywhere!</vt:lpstr>
      <vt:lpstr>            Big Data Analytics</vt:lpstr>
      <vt:lpstr>Big Data Analytics: Why Big Data?</vt:lpstr>
      <vt:lpstr>Lots of data</vt:lpstr>
      <vt:lpstr>PowerPoint 演示文稿</vt:lpstr>
      <vt:lpstr>Real data are messy</vt:lpstr>
      <vt:lpstr>PowerPoint 演示文稿</vt:lpstr>
      <vt:lpstr>PowerPoint 演示文稿</vt:lpstr>
      <vt:lpstr>PowerPoint 演示文稿</vt:lpstr>
      <vt:lpstr>PowerPoint 演示文稿</vt:lpstr>
      <vt:lpstr>Why not use classical data analysis?</vt:lpstr>
      <vt:lpstr>Computer Vision</vt:lpstr>
      <vt:lpstr>Speech Recognition</vt:lpstr>
      <vt:lpstr>Natural Language Processing (NLP)</vt:lpstr>
      <vt:lpstr>Web Search</vt:lpstr>
      <vt:lpstr>Recommendation</vt:lpstr>
      <vt:lpstr>Robotics: driverless car</vt:lpstr>
      <vt:lpstr>Social network analysis</vt:lpstr>
      <vt:lpstr>What is Machine Learning?</vt:lpstr>
      <vt:lpstr>Learning is….</vt:lpstr>
      <vt:lpstr>What is Machine Learning ?</vt:lpstr>
      <vt:lpstr>Supervised learning</vt:lpstr>
      <vt:lpstr>Example: classification</vt:lpstr>
      <vt:lpstr>Example: Watermelon Ripeness Determination</vt:lpstr>
      <vt:lpstr>Classification Example</vt:lpstr>
      <vt:lpstr>Example of a Decision Tree</vt:lpstr>
      <vt:lpstr>Another Example of Decision Tree</vt:lpstr>
      <vt:lpstr>Decision Tree Classification Task</vt:lpstr>
      <vt:lpstr>Apply Model to Test Data</vt:lpstr>
      <vt:lpstr>Apply Model to Test Data</vt:lpstr>
      <vt:lpstr>Apply Model to Test Data</vt:lpstr>
      <vt:lpstr>Apply Model to Test Data</vt:lpstr>
      <vt:lpstr>Apply Model to Test Data</vt:lpstr>
      <vt:lpstr>Apply Model to Test Data</vt:lpstr>
      <vt:lpstr>Example: object recognition</vt:lpstr>
      <vt:lpstr>Example: object recognition</vt:lpstr>
      <vt:lpstr>Classification: Application 1</vt:lpstr>
      <vt:lpstr>Classification: Application 2</vt:lpstr>
      <vt:lpstr>Classification: Application 3</vt:lpstr>
      <vt:lpstr>Regression</vt:lpstr>
      <vt:lpstr>Difference and Commonality between  Classification and Regression</vt:lpstr>
      <vt:lpstr>PowerPoint 演示文稿</vt:lpstr>
      <vt:lpstr>PowerPoint 演示文稿</vt:lpstr>
      <vt:lpstr>Example: curve fitting</vt:lpstr>
      <vt:lpstr>Example: curve fitting</vt:lpstr>
      <vt:lpstr>Example: curve fitting</vt:lpstr>
      <vt:lpstr>Example: curve fitting</vt:lpstr>
      <vt:lpstr>Example: curve fitting</vt:lpstr>
      <vt:lpstr>Basic questions</vt:lpstr>
      <vt:lpstr>Clustering</vt:lpstr>
      <vt:lpstr>The Input of Clustering</vt:lpstr>
      <vt:lpstr>Unsupervised Learning Purely learn from the unlabeled data</vt:lpstr>
      <vt:lpstr>Clustering Definition</vt:lpstr>
      <vt:lpstr>Clustering: Application 1</vt:lpstr>
      <vt:lpstr>Clustering: Application 2</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Stuart Russell</dc:creator>
  <cp:lastModifiedBy>Cassie Mai</cp:lastModifiedBy>
  <cp:revision>184</cp:revision>
  <cp:lastPrinted>2024-03-05T12:55:59Z</cp:lastPrinted>
  <dcterms:created xsi:type="dcterms:W3CDTF">2011-08-25T00:26:00Z</dcterms:created>
  <dcterms:modified xsi:type="dcterms:W3CDTF">2024-03-05T13:02:32Z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ies>
</file>